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1" r:id="rId5"/>
    <p:sldId id="257" r:id="rId6"/>
    <p:sldId id="258" r:id="rId7"/>
    <p:sldId id="267" r:id="rId8"/>
    <p:sldId id="259" r:id="rId9"/>
    <p:sldId id="266" r:id="rId10"/>
    <p:sldId id="26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C6F976-F448-4115-A616-B85FB8E14B66}"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348502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6F976-F448-4115-A616-B85FB8E14B66}"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36550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6F976-F448-4115-A616-B85FB8E14B66}"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249661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C6F976-F448-4115-A616-B85FB8E14B66}"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187883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C6F976-F448-4115-A616-B85FB8E14B66}"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302969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C6F976-F448-4115-A616-B85FB8E14B66}"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92600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C6F976-F448-4115-A616-B85FB8E14B66}" type="datetimeFigureOut">
              <a:rPr lang="en-US" smtClean="0"/>
              <a:t>3/8/2021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270497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C6F976-F448-4115-A616-B85FB8E14B66}" type="datetimeFigureOut">
              <a:rPr lang="en-US" smtClean="0"/>
              <a:t>3/8/2021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55514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6F976-F448-4115-A616-B85FB8E14B66}" type="datetimeFigureOut">
              <a:rPr lang="en-US" smtClean="0"/>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215149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C6F976-F448-4115-A616-B85FB8E14B66}"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133133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C6F976-F448-4115-A616-B85FB8E14B66}"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EE5BD-C650-42D4-9E78-B37A9A77587D}" type="slidenum">
              <a:rPr lang="en-US" smtClean="0"/>
              <a:t>‹#›</a:t>
            </a:fld>
            <a:endParaRPr lang="en-US"/>
          </a:p>
        </p:txBody>
      </p:sp>
    </p:spTree>
    <p:extLst>
      <p:ext uri="{BB962C8B-B14F-4D97-AF65-F5344CB8AC3E}">
        <p14:creationId xmlns:p14="http://schemas.microsoft.com/office/powerpoint/2010/main" val="250409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6F976-F448-4115-A616-B85FB8E14B66}" type="datetimeFigureOut">
              <a:rPr lang="en-US" smtClean="0"/>
              <a:t>3/8/2021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EE5BD-C650-42D4-9E78-B37A9A77587D}" type="slidenum">
              <a:rPr lang="en-US" smtClean="0"/>
              <a:t>‹#›</a:t>
            </a:fld>
            <a:endParaRPr lang="en-US"/>
          </a:p>
        </p:txBody>
      </p:sp>
    </p:spTree>
    <p:extLst>
      <p:ext uri="{BB962C8B-B14F-4D97-AF65-F5344CB8AC3E}">
        <p14:creationId xmlns:p14="http://schemas.microsoft.com/office/powerpoint/2010/main" val="44600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8e56455-773b-41ed-b8a8-dd0a8f8f4c19.filesusr.com/ugd/cc65d9_a7c1e7ad4a2b4b42b14c6dd71979858b.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5840" y="508663"/>
            <a:ext cx="5620319" cy="4881231"/>
          </a:xfrm>
          <a:prstGeom prst="rect">
            <a:avLst/>
          </a:prstGeom>
        </p:spPr>
      </p:pic>
      <p:sp>
        <p:nvSpPr>
          <p:cNvPr id="3" name="Subtitle 2"/>
          <p:cNvSpPr>
            <a:spLocks noGrp="1"/>
          </p:cNvSpPr>
          <p:nvPr>
            <p:ph type="subTitle" idx="1"/>
          </p:nvPr>
        </p:nvSpPr>
        <p:spPr>
          <a:xfrm>
            <a:off x="1523999" y="5389894"/>
            <a:ext cx="9144000" cy="888076"/>
          </a:xfrm>
        </p:spPr>
        <p:txBody>
          <a:bodyPr/>
          <a:lstStyle/>
          <a:p>
            <a:r>
              <a:rPr lang="en-US" b="1" dirty="0">
                <a:solidFill>
                  <a:schemeClr val="accent2"/>
                </a:solidFill>
              </a:rPr>
              <a:t>Explaining the UK education system</a:t>
            </a:r>
          </a:p>
        </p:txBody>
      </p:sp>
    </p:spTree>
    <p:extLst>
      <p:ext uri="{BB962C8B-B14F-4D97-AF65-F5344CB8AC3E}">
        <p14:creationId xmlns:p14="http://schemas.microsoft.com/office/powerpoint/2010/main" val="2859326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747"/>
            <a:ext cx="10515600" cy="1325563"/>
          </a:xfrm>
          <a:solidFill>
            <a:srgbClr val="296092"/>
          </a:solidFill>
        </p:spPr>
        <p:txBody>
          <a:bodyPr vert="horz" lIns="91440" tIns="45720" rIns="91440" bIns="45720" rtlCol="0" anchor="ctr">
            <a:normAutofit/>
          </a:bodyPr>
          <a:lstStyle/>
          <a:p>
            <a:r>
              <a:rPr lang="en-US" dirty="0">
                <a:solidFill>
                  <a:schemeClr val="bg1"/>
                </a:solidFill>
              </a:rPr>
              <a:t>Timeline: Applying to University in Year 13</a:t>
            </a:r>
          </a:p>
        </p:txBody>
      </p:sp>
      <p:grpSp>
        <p:nvGrpSpPr>
          <p:cNvPr id="5" name="Group 4"/>
          <p:cNvGrpSpPr/>
          <p:nvPr/>
        </p:nvGrpSpPr>
        <p:grpSpPr>
          <a:xfrm>
            <a:off x="178939" y="2710443"/>
            <a:ext cx="3355831" cy="942562"/>
            <a:chOff x="4171" y="1704387"/>
            <a:chExt cx="3090369" cy="942562"/>
          </a:xfrm>
        </p:grpSpPr>
        <p:sp>
          <p:nvSpPr>
            <p:cNvPr id="6" name="Rectangle 5"/>
            <p:cNvSpPr/>
            <p:nvPr/>
          </p:nvSpPr>
          <p:spPr>
            <a:xfrm>
              <a:off x="4171" y="1704387"/>
              <a:ext cx="3090369"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6"/>
            <p:cNvSpPr/>
            <p:nvPr/>
          </p:nvSpPr>
          <p:spPr>
            <a:xfrm>
              <a:off x="4171" y="1704387"/>
              <a:ext cx="3090369" cy="942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Apply through UCAS</a:t>
              </a:r>
            </a:p>
          </p:txBody>
        </p:sp>
      </p:grpSp>
      <p:grpSp>
        <p:nvGrpSpPr>
          <p:cNvPr id="10" name="Group 9"/>
          <p:cNvGrpSpPr/>
          <p:nvPr/>
        </p:nvGrpSpPr>
        <p:grpSpPr>
          <a:xfrm>
            <a:off x="633863" y="3748074"/>
            <a:ext cx="4562711" cy="1274302"/>
            <a:chOff x="4171" y="1704387"/>
            <a:chExt cx="3090369" cy="942562"/>
          </a:xfrm>
        </p:grpSpPr>
        <p:sp>
          <p:nvSpPr>
            <p:cNvPr id="11" name="Rectangle 10"/>
            <p:cNvSpPr/>
            <p:nvPr/>
          </p:nvSpPr>
          <p:spPr>
            <a:xfrm>
              <a:off x="4171" y="1704387"/>
              <a:ext cx="3090369"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ectangle 11"/>
            <p:cNvSpPr/>
            <p:nvPr/>
          </p:nvSpPr>
          <p:spPr>
            <a:xfrm>
              <a:off x="4171" y="1704387"/>
              <a:ext cx="3090369" cy="942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Receive offers from Universities: </a:t>
              </a:r>
              <a:r>
                <a:rPr lang="en-US" dirty="0"/>
                <a:t>Th</a:t>
              </a:r>
              <a:r>
                <a:rPr lang="en-US" kern="1200" dirty="0"/>
                <a:t>ese are ‘conditional offers‘ based on the results of their exams later in the year.</a:t>
              </a:r>
            </a:p>
          </p:txBody>
        </p:sp>
      </p:grpSp>
      <p:grpSp>
        <p:nvGrpSpPr>
          <p:cNvPr id="14" name="Group 13"/>
          <p:cNvGrpSpPr/>
          <p:nvPr/>
        </p:nvGrpSpPr>
        <p:grpSpPr>
          <a:xfrm>
            <a:off x="4809745" y="2710443"/>
            <a:ext cx="2218898" cy="942562"/>
            <a:chOff x="4171" y="1704387"/>
            <a:chExt cx="3090369" cy="942562"/>
          </a:xfrm>
        </p:grpSpPr>
        <p:sp>
          <p:nvSpPr>
            <p:cNvPr id="15" name="Rectangle 14"/>
            <p:cNvSpPr/>
            <p:nvPr/>
          </p:nvSpPr>
          <p:spPr>
            <a:xfrm>
              <a:off x="4171" y="1704387"/>
              <a:ext cx="3090369"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15"/>
            <p:cNvSpPr/>
            <p:nvPr/>
          </p:nvSpPr>
          <p:spPr>
            <a:xfrm>
              <a:off x="4171" y="1704387"/>
              <a:ext cx="3090369" cy="942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Do exams</a:t>
              </a:r>
            </a:p>
          </p:txBody>
        </p:sp>
      </p:grpSp>
      <p:cxnSp>
        <p:nvCxnSpPr>
          <p:cNvPr id="20" name="Straight Connector 19"/>
          <p:cNvCxnSpPr/>
          <p:nvPr/>
        </p:nvCxnSpPr>
        <p:spPr>
          <a:xfrm>
            <a:off x="178939" y="2442949"/>
            <a:ext cx="11930507" cy="6121"/>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22" name="TextBox 21"/>
          <p:cNvSpPr txBox="1"/>
          <p:nvPr/>
        </p:nvSpPr>
        <p:spPr>
          <a:xfrm>
            <a:off x="178939" y="2045380"/>
            <a:ext cx="1267724" cy="369332"/>
          </a:xfrm>
          <a:prstGeom prst="rect">
            <a:avLst/>
          </a:prstGeom>
          <a:noFill/>
        </p:spPr>
        <p:txBody>
          <a:bodyPr wrap="square" rtlCol="0">
            <a:spAutoFit/>
          </a:bodyPr>
          <a:lstStyle/>
          <a:p>
            <a:r>
              <a:rPr lang="en-US" dirty="0"/>
              <a:t>September</a:t>
            </a:r>
          </a:p>
        </p:txBody>
      </p:sp>
      <p:sp>
        <p:nvSpPr>
          <p:cNvPr id="23" name="TextBox 22"/>
          <p:cNvSpPr txBox="1"/>
          <p:nvPr/>
        </p:nvSpPr>
        <p:spPr>
          <a:xfrm>
            <a:off x="2563977" y="2059499"/>
            <a:ext cx="1267724" cy="369332"/>
          </a:xfrm>
          <a:prstGeom prst="rect">
            <a:avLst/>
          </a:prstGeom>
          <a:noFill/>
        </p:spPr>
        <p:txBody>
          <a:bodyPr wrap="square" rtlCol="0">
            <a:spAutoFit/>
          </a:bodyPr>
          <a:lstStyle/>
          <a:p>
            <a:r>
              <a:rPr lang="en-US" dirty="0"/>
              <a:t>February</a:t>
            </a:r>
          </a:p>
        </p:txBody>
      </p:sp>
      <p:grpSp>
        <p:nvGrpSpPr>
          <p:cNvPr id="24" name="Group 23"/>
          <p:cNvGrpSpPr/>
          <p:nvPr/>
        </p:nvGrpSpPr>
        <p:grpSpPr>
          <a:xfrm>
            <a:off x="8303618" y="2710443"/>
            <a:ext cx="477672" cy="4031551"/>
            <a:chOff x="4171" y="1704387"/>
            <a:chExt cx="3090369" cy="942562"/>
          </a:xfrm>
        </p:grpSpPr>
        <p:sp>
          <p:nvSpPr>
            <p:cNvPr id="25" name="Rectangle 24"/>
            <p:cNvSpPr/>
            <p:nvPr/>
          </p:nvSpPr>
          <p:spPr>
            <a:xfrm>
              <a:off x="4171" y="1704387"/>
              <a:ext cx="3090369"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ectangle 25"/>
            <p:cNvSpPr/>
            <p:nvPr/>
          </p:nvSpPr>
          <p:spPr>
            <a:xfrm>
              <a:off x="4171" y="1704387"/>
              <a:ext cx="3090369" cy="942562"/>
            </a:xfrm>
            <a:prstGeom prst="rect">
              <a:avLst/>
            </a:prstGeom>
          </p:spPr>
          <p:style>
            <a:lnRef idx="0">
              <a:scrgbClr r="0" g="0" b="0"/>
            </a:lnRef>
            <a:fillRef idx="0">
              <a:scrgbClr r="0" g="0" b="0"/>
            </a:fillRef>
            <a:effectRef idx="0">
              <a:scrgbClr r="0" g="0" b="0"/>
            </a:effectRef>
            <a:fontRef idx="minor">
              <a:schemeClr val="lt1"/>
            </a:fontRef>
          </p:style>
          <p:txBody>
            <a:bodyPr spcFirstLastPara="0" vert="vert270"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Get grades (‘Results Day’)</a:t>
              </a:r>
            </a:p>
          </p:txBody>
        </p:sp>
      </p:grpSp>
      <p:grpSp>
        <p:nvGrpSpPr>
          <p:cNvPr id="27" name="Group 26"/>
          <p:cNvGrpSpPr/>
          <p:nvPr/>
        </p:nvGrpSpPr>
        <p:grpSpPr>
          <a:xfrm>
            <a:off x="8944876" y="3210815"/>
            <a:ext cx="1400128" cy="2993919"/>
            <a:chOff x="4171" y="1704387"/>
            <a:chExt cx="3090370" cy="942562"/>
          </a:xfrm>
        </p:grpSpPr>
        <p:sp>
          <p:nvSpPr>
            <p:cNvPr id="28" name="Rectangle 27"/>
            <p:cNvSpPr/>
            <p:nvPr/>
          </p:nvSpPr>
          <p:spPr>
            <a:xfrm>
              <a:off x="4171" y="1704387"/>
              <a:ext cx="3090370"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ectangle 28"/>
            <p:cNvSpPr/>
            <p:nvPr/>
          </p:nvSpPr>
          <p:spPr>
            <a:xfrm>
              <a:off x="4171" y="1704387"/>
              <a:ext cx="2879502" cy="942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kern="1200" dirty="0"/>
                <a:t>Offers from universities are automatically confirmed if pupils make their grades. If not, pupils go through a process called ‘Clearing’.</a:t>
              </a:r>
            </a:p>
          </p:txBody>
        </p:sp>
      </p:grpSp>
      <p:sp>
        <p:nvSpPr>
          <p:cNvPr id="30" name="TextBox 29"/>
          <p:cNvSpPr txBox="1"/>
          <p:nvPr/>
        </p:nvSpPr>
        <p:spPr>
          <a:xfrm>
            <a:off x="4809745" y="2030419"/>
            <a:ext cx="2668893" cy="369332"/>
          </a:xfrm>
          <a:prstGeom prst="rect">
            <a:avLst/>
          </a:prstGeom>
          <a:noFill/>
        </p:spPr>
        <p:txBody>
          <a:bodyPr wrap="square" rtlCol="0">
            <a:spAutoFit/>
          </a:bodyPr>
          <a:lstStyle/>
          <a:p>
            <a:r>
              <a:rPr lang="en-US" dirty="0"/>
              <a:t>May           -         June</a:t>
            </a:r>
          </a:p>
        </p:txBody>
      </p:sp>
      <p:sp>
        <p:nvSpPr>
          <p:cNvPr id="32" name="TextBox 31"/>
          <p:cNvSpPr txBox="1"/>
          <p:nvPr/>
        </p:nvSpPr>
        <p:spPr>
          <a:xfrm>
            <a:off x="8074547" y="2025759"/>
            <a:ext cx="1267724" cy="369332"/>
          </a:xfrm>
          <a:prstGeom prst="rect">
            <a:avLst/>
          </a:prstGeom>
          <a:noFill/>
        </p:spPr>
        <p:txBody>
          <a:bodyPr wrap="square" rtlCol="0">
            <a:spAutoFit/>
          </a:bodyPr>
          <a:lstStyle/>
          <a:p>
            <a:r>
              <a:rPr lang="en-US" dirty="0"/>
              <a:t>August</a:t>
            </a:r>
          </a:p>
        </p:txBody>
      </p:sp>
      <p:sp>
        <p:nvSpPr>
          <p:cNvPr id="33" name="TextBox 32"/>
          <p:cNvSpPr txBox="1"/>
          <p:nvPr/>
        </p:nvSpPr>
        <p:spPr>
          <a:xfrm>
            <a:off x="10701504" y="1721683"/>
            <a:ext cx="1407942" cy="646331"/>
          </a:xfrm>
          <a:prstGeom prst="rect">
            <a:avLst/>
          </a:prstGeom>
          <a:noFill/>
        </p:spPr>
        <p:txBody>
          <a:bodyPr wrap="square" rtlCol="0">
            <a:spAutoFit/>
          </a:bodyPr>
          <a:lstStyle/>
          <a:p>
            <a:r>
              <a:rPr lang="en-US" dirty="0"/>
              <a:t>September - October</a:t>
            </a:r>
          </a:p>
        </p:txBody>
      </p:sp>
      <p:grpSp>
        <p:nvGrpSpPr>
          <p:cNvPr id="35" name="Group 34"/>
          <p:cNvGrpSpPr/>
          <p:nvPr/>
        </p:nvGrpSpPr>
        <p:grpSpPr>
          <a:xfrm>
            <a:off x="10653736" y="2710443"/>
            <a:ext cx="1400128" cy="971653"/>
            <a:chOff x="4171" y="1704387"/>
            <a:chExt cx="3090370" cy="971653"/>
          </a:xfrm>
        </p:grpSpPr>
        <p:sp>
          <p:nvSpPr>
            <p:cNvPr id="36" name="Rectangle 35"/>
            <p:cNvSpPr/>
            <p:nvPr/>
          </p:nvSpPr>
          <p:spPr>
            <a:xfrm>
              <a:off x="4171" y="1704387"/>
              <a:ext cx="3090370"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Rectangle 36"/>
            <p:cNvSpPr/>
            <p:nvPr/>
          </p:nvSpPr>
          <p:spPr>
            <a:xfrm>
              <a:off x="109605" y="1733478"/>
              <a:ext cx="2879502" cy="942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400" kern="1200" dirty="0"/>
                <a:t>University starts</a:t>
              </a:r>
            </a:p>
          </p:txBody>
        </p:sp>
      </p:grpSp>
    </p:spTree>
    <p:extLst>
      <p:ext uri="{BB962C8B-B14F-4D97-AF65-F5344CB8AC3E}">
        <p14:creationId xmlns:p14="http://schemas.microsoft.com/office/powerpoint/2010/main" val="265000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747"/>
            <a:ext cx="10515600" cy="1325563"/>
          </a:xfrm>
          <a:solidFill>
            <a:srgbClr val="296092"/>
          </a:solidFill>
        </p:spPr>
        <p:txBody>
          <a:bodyPr vert="horz" lIns="91440" tIns="45720" rIns="91440" bIns="45720" rtlCol="0" anchor="ctr">
            <a:normAutofit/>
          </a:bodyPr>
          <a:lstStyle/>
          <a:p>
            <a:r>
              <a:rPr lang="en-US" dirty="0">
                <a:solidFill>
                  <a:schemeClr val="bg1"/>
                </a:solidFill>
              </a:rPr>
              <a:t>Timeline: Applying to University in Year 13</a:t>
            </a:r>
          </a:p>
        </p:txBody>
      </p:sp>
      <p:sp>
        <p:nvSpPr>
          <p:cNvPr id="3" name="Content Placeholder 2"/>
          <p:cNvSpPr>
            <a:spLocks noGrp="1"/>
          </p:cNvSpPr>
          <p:nvPr>
            <p:ph idx="1"/>
          </p:nvPr>
        </p:nvSpPr>
        <p:spPr>
          <a:xfrm>
            <a:off x="838200" y="1241945"/>
            <a:ext cx="10515600" cy="5240741"/>
          </a:xfrm>
        </p:spPr>
        <p:txBody>
          <a:bodyPr>
            <a:normAutofit fontScale="92500" lnSpcReduction="10000"/>
          </a:bodyPr>
          <a:lstStyle/>
          <a:p>
            <a:endParaRPr lang="en-US" dirty="0"/>
          </a:p>
          <a:p>
            <a:r>
              <a:rPr lang="en-US" dirty="0"/>
              <a:t>Pupils apply to University in September-February of Year 13. They receive offers from universities, which depend on the grades they get in their exams later in the year.</a:t>
            </a:r>
          </a:p>
          <a:p>
            <a:r>
              <a:rPr lang="en-US" dirty="0"/>
              <a:t> Pupils receive offers from Universities based on their ‘</a:t>
            </a:r>
            <a:r>
              <a:rPr lang="en-US" b="1" dirty="0">
                <a:solidFill>
                  <a:schemeClr val="accent2"/>
                </a:solidFill>
              </a:rPr>
              <a:t>Predicted Grades</a:t>
            </a:r>
            <a:r>
              <a:rPr lang="en-US" dirty="0"/>
              <a:t>’. Predicted Grades are given by teachers to each pupil, based on their Year 12 Grades (their AS Level grades). E.g. a pupil may receive an offer to study Criminology at Queen Mary University, based on them getting AAB (2 As and a B) at A Level.</a:t>
            </a:r>
          </a:p>
          <a:p>
            <a:r>
              <a:rPr lang="en-US" dirty="0"/>
              <a:t>Pupils receive the results of their A Level exams in July-August. If they make their grades, their offer from a university is automatically confirmed. If not, they go through a complicated process called </a:t>
            </a:r>
            <a:r>
              <a:rPr lang="en-US" b="1" dirty="0">
                <a:solidFill>
                  <a:schemeClr val="accent2"/>
                </a:solidFill>
              </a:rPr>
              <a:t>Clearing</a:t>
            </a:r>
            <a:r>
              <a:rPr lang="en-US" dirty="0"/>
              <a:t>: </a:t>
            </a:r>
            <a:r>
              <a:rPr lang="en-US" dirty="0">
                <a:hlinkClick r:id="rId2"/>
              </a:rPr>
              <a:t>https://www.ucas.com/ucas/undergraduate/apply-and-track/results/no-offers-use-clearing</a:t>
            </a:r>
            <a:endParaRPr lang="en-US" dirty="0"/>
          </a:p>
        </p:txBody>
      </p:sp>
    </p:spTree>
    <p:extLst>
      <p:ext uri="{BB962C8B-B14F-4D97-AF65-F5344CB8AC3E}">
        <p14:creationId xmlns:p14="http://schemas.microsoft.com/office/powerpoint/2010/main" val="3575559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96092"/>
          </a:solidFill>
        </p:spPr>
        <p:txBody>
          <a:bodyPr/>
          <a:lstStyle/>
          <a:p>
            <a:r>
              <a:rPr lang="en-US" dirty="0">
                <a:solidFill>
                  <a:schemeClr val="bg1"/>
                </a:solidFill>
              </a:rPr>
              <a:t>The Basics</a:t>
            </a:r>
          </a:p>
        </p:txBody>
      </p:sp>
      <p:sp>
        <p:nvSpPr>
          <p:cNvPr id="3" name="Content Placeholder 2"/>
          <p:cNvSpPr>
            <a:spLocks noGrp="1"/>
          </p:cNvSpPr>
          <p:nvPr>
            <p:ph idx="1"/>
          </p:nvPr>
        </p:nvSpPr>
        <p:spPr/>
        <p:txBody>
          <a:bodyPr/>
          <a:lstStyle/>
          <a:p>
            <a:pPr algn="just"/>
            <a:r>
              <a:rPr lang="en-US" dirty="0"/>
              <a:t>In the UK it is compulsory for pupils to remain in school or in vocational training until the age of </a:t>
            </a:r>
            <a:r>
              <a:rPr lang="en-US" b="1" dirty="0"/>
              <a:t>18</a:t>
            </a:r>
            <a:r>
              <a:rPr lang="en-US" dirty="0"/>
              <a:t>. </a:t>
            </a:r>
          </a:p>
          <a:p>
            <a:pPr algn="just"/>
            <a:r>
              <a:rPr lang="en-US" dirty="0"/>
              <a:t>The most common route to university is to take </a:t>
            </a:r>
            <a:r>
              <a:rPr lang="en-US" b="1" dirty="0">
                <a:solidFill>
                  <a:schemeClr val="accent2"/>
                </a:solidFill>
              </a:rPr>
              <a:t>GCSEs</a:t>
            </a:r>
            <a:r>
              <a:rPr lang="en-US" dirty="0"/>
              <a:t> at age 16, A-Levels between 16-18, and then university age 18-21.</a:t>
            </a:r>
          </a:p>
          <a:p>
            <a:pPr algn="just"/>
            <a:r>
              <a:rPr lang="en-US" dirty="0"/>
              <a:t>There are also a wide variety of </a:t>
            </a:r>
            <a:r>
              <a:rPr lang="en-US" b="1" dirty="0">
                <a:solidFill>
                  <a:schemeClr val="accent2"/>
                </a:solidFill>
              </a:rPr>
              <a:t>apprenticeships</a:t>
            </a:r>
            <a:r>
              <a:rPr lang="en-US" dirty="0"/>
              <a:t> that pupils can complete instead of going to university.</a:t>
            </a:r>
          </a:p>
          <a:p>
            <a:pPr algn="just"/>
            <a:r>
              <a:rPr lang="en-US" dirty="0"/>
              <a:t>However, schools are very decentralized. All schools do things differently – whether that means the subjects they teach, the qualifications they ask pupils to take, or how they grade pupils’ work.</a:t>
            </a:r>
          </a:p>
        </p:txBody>
      </p:sp>
    </p:spTree>
    <p:extLst>
      <p:ext uri="{BB962C8B-B14F-4D97-AF65-F5344CB8AC3E}">
        <p14:creationId xmlns:p14="http://schemas.microsoft.com/office/powerpoint/2010/main" val="273223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rgbClr val="296092"/>
          </a:solidFill>
        </p:spPr>
        <p:txBody>
          <a:bodyPr/>
          <a:lstStyle/>
          <a:p>
            <a:r>
              <a:rPr lang="en-US" dirty="0">
                <a:solidFill>
                  <a:schemeClr val="bg1"/>
                </a:solidFill>
              </a:rPr>
              <a:t>The Basics</a:t>
            </a:r>
          </a:p>
        </p:txBody>
      </p:sp>
      <p:graphicFrame>
        <p:nvGraphicFramePr>
          <p:cNvPr id="6" name="Table 14">
            <a:extLst>
              <a:ext uri="{FF2B5EF4-FFF2-40B4-BE49-F238E27FC236}">
                <a16:creationId xmlns:a16="http://schemas.microsoft.com/office/drawing/2014/main" id="{B932A9E6-8CC9-482E-B7EC-AC8EB1476EFD}"/>
              </a:ext>
            </a:extLst>
          </p:cNvPr>
          <p:cNvGraphicFramePr>
            <a:graphicFrameLocks noGrp="1"/>
          </p:cNvGraphicFramePr>
          <p:nvPr>
            <p:extLst>
              <p:ext uri="{D42A27DB-BD31-4B8C-83A1-F6EECF244321}">
                <p14:modId xmlns:p14="http://schemas.microsoft.com/office/powerpoint/2010/main" val="4002764339"/>
              </p:ext>
            </p:extLst>
          </p:nvPr>
        </p:nvGraphicFramePr>
        <p:xfrm>
          <a:off x="838200" y="2448317"/>
          <a:ext cx="8412480" cy="3725978"/>
        </p:xfrm>
        <a:graphic>
          <a:graphicData uri="http://schemas.openxmlformats.org/drawingml/2006/table">
            <a:tbl>
              <a:tblPr firstRow="1" bandRow="1">
                <a:tableStyleId>{5C22544A-7EE6-4342-B048-85BDC9FD1C3A}</a:tableStyleId>
              </a:tblPr>
              <a:tblGrid>
                <a:gridCol w="2680296">
                  <a:extLst>
                    <a:ext uri="{9D8B030D-6E8A-4147-A177-3AD203B41FA5}">
                      <a16:colId xmlns:a16="http://schemas.microsoft.com/office/drawing/2014/main" val="564300591"/>
                    </a:ext>
                  </a:extLst>
                </a:gridCol>
                <a:gridCol w="1525944">
                  <a:extLst>
                    <a:ext uri="{9D8B030D-6E8A-4147-A177-3AD203B41FA5}">
                      <a16:colId xmlns:a16="http://schemas.microsoft.com/office/drawing/2014/main" val="1333228493"/>
                    </a:ext>
                  </a:extLst>
                </a:gridCol>
                <a:gridCol w="2103120">
                  <a:extLst>
                    <a:ext uri="{9D8B030D-6E8A-4147-A177-3AD203B41FA5}">
                      <a16:colId xmlns:a16="http://schemas.microsoft.com/office/drawing/2014/main" val="2814788560"/>
                    </a:ext>
                  </a:extLst>
                </a:gridCol>
                <a:gridCol w="2103120">
                  <a:extLst>
                    <a:ext uri="{9D8B030D-6E8A-4147-A177-3AD203B41FA5}">
                      <a16:colId xmlns:a16="http://schemas.microsoft.com/office/drawing/2014/main" val="2641892475"/>
                    </a:ext>
                  </a:extLst>
                </a:gridCol>
              </a:tblGrid>
              <a:tr h="956158">
                <a:tc>
                  <a:txBody>
                    <a:bodyPr/>
                    <a:lstStyle/>
                    <a:p>
                      <a:r>
                        <a:rPr lang="en-US" dirty="0"/>
                        <a:t>Institution</a:t>
                      </a:r>
                      <a:endParaRPr lang="en-GB" dirty="0"/>
                    </a:p>
                  </a:txBody>
                  <a:tcPr/>
                </a:tc>
                <a:tc>
                  <a:txBody>
                    <a:bodyPr/>
                    <a:lstStyle/>
                    <a:p>
                      <a:pPr algn="ctr"/>
                      <a:r>
                        <a:rPr lang="en-US" dirty="0"/>
                        <a:t>Key Stage</a:t>
                      </a:r>
                      <a:endParaRPr lang="en-GB" dirty="0"/>
                    </a:p>
                  </a:txBody>
                  <a:tcPr/>
                </a:tc>
                <a:tc>
                  <a:txBody>
                    <a:bodyPr/>
                    <a:lstStyle/>
                    <a:p>
                      <a:pPr algn="ctr"/>
                      <a:r>
                        <a:rPr lang="en-US" dirty="0"/>
                        <a:t>Year Group</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Age of Children</a:t>
                      </a:r>
                      <a:endParaRPr lang="en-GB" dirty="0"/>
                    </a:p>
                  </a:txBody>
                  <a:tcPr/>
                </a:tc>
                <a:extLst>
                  <a:ext uri="{0D108BD9-81ED-4DB2-BD59-A6C34878D82A}">
                    <a16:rowId xmlns:a16="http://schemas.microsoft.com/office/drawing/2014/main" val="4107970952"/>
                  </a:ext>
                </a:extLst>
              </a:tr>
              <a:tr h="553964">
                <a:tc>
                  <a:txBody>
                    <a:bodyPr/>
                    <a:lstStyle/>
                    <a:p>
                      <a:r>
                        <a:rPr lang="en-US" dirty="0"/>
                        <a:t>Primary School</a:t>
                      </a:r>
                      <a:endParaRPr lang="en-GB" dirty="0"/>
                    </a:p>
                  </a:txBody>
                  <a:tcPr/>
                </a:tc>
                <a:tc>
                  <a:txBody>
                    <a:bodyPr/>
                    <a:lstStyle/>
                    <a:p>
                      <a:pPr algn="ctr"/>
                      <a:r>
                        <a:rPr lang="en-US" dirty="0"/>
                        <a:t>1</a:t>
                      </a:r>
                      <a:endParaRPr lang="en-GB" dirty="0"/>
                    </a:p>
                  </a:txBody>
                  <a:tcPr/>
                </a:tc>
                <a:tc>
                  <a:txBody>
                    <a:bodyPr/>
                    <a:lstStyle/>
                    <a:p>
                      <a:pPr algn="ctr"/>
                      <a:r>
                        <a:rPr lang="en-US" dirty="0"/>
                        <a:t>Y1, Y2</a:t>
                      </a:r>
                      <a:endParaRPr lang="en-GB" dirty="0"/>
                    </a:p>
                  </a:txBody>
                  <a:tcPr/>
                </a:tc>
                <a:tc>
                  <a:txBody>
                    <a:bodyPr/>
                    <a:lstStyle/>
                    <a:p>
                      <a:pPr algn="ctr"/>
                      <a:r>
                        <a:rPr lang="en-US" dirty="0"/>
                        <a:t>5-7</a:t>
                      </a:r>
                      <a:endParaRPr lang="en-GB" dirty="0"/>
                    </a:p>
                  </a:txBody>
                  <a:tcPr/>
                </a:tc>
                <a:extLst>
                  <a:ext uri="{0D108BD9-81ED-4DB2-BD59-A6C34878D82A}">
                    <a16:rowId xmlns:a16="http://schemas.microsoft.com/office/drawing/2014/main" val="1819323739"/>
                  </a:ext>
                </a:extLst>
              </a:tr>
              <a:tr h="553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Primary School</a:t>
                      </a:r>
                      <a:endParaRPr lang="en-GB" dirty="0"/>
                    </a:p>
                  </a:txBody>
                  <a:tcPr/>
                </a:tc>
                <a:tc>
                  <a:txBody>
                    <a:bodyPr/>
                    <a:lstStyle/>
                    <a:p>
                      <a:pPr algn="ctr"/>
                      <a:r>
                        <a:rPr lang="en-US" dirty="0"/>
                        <a:t>2</a:t>
                      </a:r>
                      <a:endParaRPr lang="en-GB" dirty="0"/>
                    </a:p>
                  </a:txBody>
                  <a:tcPr/>
                </a:tc>
                <a:tc>
                  <a:txBody>
                    <a:bodyPr/>
                    <a:lstStyle/>
                    <a:p>
                      <a:pPr algn="ctr"/>
                      <a:r>
                        <a:rPr lang="en-US" dirty="0"/>
                        <a:t>Y3, Y4, Y5, Y6</a:t>
                      </a:r>
                      <a:endParaRPr lang="en-GB" dirty="0"/>
                    </a:p>
                  </a:txBody>
                  <a:tcPr/>
                </a:tc>
                <a:tc>
                  <a:txBody>
                    <a:bodyPr/>
                    <a:lstStyle/>
                    <a:p>
                      <a:pPr algn="ctr"/>
                      <a:r>
                        <a:rPr lang="en-US" dirty="0"/>
                        <a:t>7-11</a:t>
                      </a:r>
                      <a:endParaRPr lang="en-GB" dirty="0"/>
                    </a:p>
                  </a:txBody>
                  <a:tcPr/>
                </a:tc>
                <a:extLst>
                  <a:ext uri="{0D108BD9-81ED-4DB2-BD59-A6C34878D82A}">
                    <a16:rowId xmlns:a16="http://schemas.microsoft.com/office/drawing/2014/main" val="3699428382"/>
                  </a:ext>
                </a:extLst>
              </a:tr>
              <a:tr h="553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Secondary  School</a:t>
                      </a:r>
                      <a:endParaRPr lang="en-GB" dirty="0"/>
                    </a:p>
                  </a:txBody>
                  <a:tcPr/>
                </a:tc>
                <a:tc>
                  <a:txBody>
                    <a:bodyPr/>
                    <a:lstStyle/>
                    <a:p>
                      <a:pPr algn="ctr"/>
                      <a:r>
                        <a:rPr lang="en-US" dirty="0"/>
                        <a:t>3</a:t>
                      </a:r>
                      <a:endParaRPr lang="en-GB" dirty="0"/>
                    </a:p>
                  </a:txBody>
                  <a:tcPr/>
                </a:tc>
                <a:tc>
                  <a:txBody>
                    <a:bodyPr/>
                    <a:lstStyle/>
                    <a:p>
                      <a:pPr algn="ctr"/>
                      <a:r>
                        <a:rPr lang="en-US" dirty="0"/>
                        <a:t>Y7, Y8, Y9</a:t>
                      </a:r>
                      <a:endParaRPr lang="en-GB" dirty="0"/>
                    </a:p>
                  </a:txBody>
                  <a:tcPr/>
                </a:tc>
                <a:tc>
                  <a:txBody>
                    <a:bodyPr/>
                    <a:lstStyle/>
                    <a:p>
                      <a:pPr algn="ctr"/>
                      <a:r>
                        <a:rPr lang="en-US" dirty="0"/>
                        <a:t>11-14</a:t>
                      </a:r>
                      <a:endParaRPr lang="en-GB" dirty="0"/>
                    </a:p>
                  </a:txBody>
                  <a:tcPr/>
                </a:tc>
                <a:extLst>
                  <a:ext uri="{0D108BD9-81ED-4DB2-BD59-A6C34878D82A}">
                    <a16:rowId xmlns:a16="http://schemas.microsoft.com/office/drawing/2014/main" val="1668077928"/>
                  </a:ext>
                </a:extLst>
              </a:tr>
              <a:tr h="553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Secondary  School</a:t>
                      </a:r>
                      <a:endParaRPr lang="en-GB" dirty="0"/>
                    </a:p>
                  </a:txBody>
                  <a:tcPr/>
                </a:tc>
                <a:tc>
                  <a:txBody>
                    <a:bodyPr/>
                    <a:lstStyle/>
                    <a:p>
                      <a:pPr algn="ctr"/>
                      <a:r>
                        <a:rPr lang="en-US" dirty="0"/>
                        <a:t>4</a:t>
                      </a:r>
                      <a:endParaRPr lang="en-GB" dirty="0"/>
                    </a:p>
                  </a:txBody>
                  <a:tcPr/>
                </a:tc>
                <a:tc>
                  <a:txBody>
                    <a:bodyPr/>
                    <a:lstStyle/>
                    <a:p>
                      <a:pPr algn="ctr"/>
                      <a:r>
                        <a:rPr lang="en-US" dirty="0"/>
                        <a:t>Y10, Y11</a:t>
                      </a:r>
                      <a:endParaRPr lang="en-GB" dirty="0"/>
                    </a:p>
                  </a:txBody>
                  <a:tcPr/>
                </a:tc>
                <a:tc>
                  <a:txBody>
                    <a:bodyPr/>
                    <a:lstStyle/>
                    <a:p>
                      <a:pPr algn="ctr"/>
                      <a:r>
                        <a:rPr lang="en-US" dirty="0"/>
                        <a:t>14-16</a:t>
                      </a:r>
                      <a:endParaRPr lang="en-GB" dirty="0"/>
                    </a:p>
                  </a:txBody>
                  <a:tcPr/>
                </a:tc>
                <a:extLst>
                  <a:ext uri="{0D108BD9-81ED-4DB2-BD59-A6C34878D82A}">
                    <a16:rowId xmlns:a16="http://schemas.microsoft.com/office/drawing/2014/main" val="1801648188"/>
                  </a:ext>
                </a:extLst>
              </a:tr>
              <a:tr h="553964">
                <a:tc>
                  <a:txBody>
                    <a:bodyPr/>
                    <a:lstStyle/>
                    <a:p>
                      <a:r>
                        <a:rPr lang="en-US" dirty="0"/>
                        <a:t>Sixth Form or College</a:t>
                      </a:r>
                      <a:endParaRPr lang="en-GB" dirty="0"/>
                    </a:p>
                  </a:txBody>
                  <a:tcPr/>
                </a:tc>
                <a:tc>
                  <a:txBody>
                    <a:bodyPr/>
                    <a:lstStyle/>
                    <a:p>
                      <a:pPr algn="ctr"/>
                      <a:r>
                        <a:rPr lang="en-US" dirty="0"/>
                        <a:t>5</a:t>
                      </a:r>
                      <a:endParaRPr lang="en-GB" dirty="0"/>
                    </a:p>
                  </a:txBody>
                  <a:tcPr/>
                </a:tc>
                <a:tc>
                  <a:txBody>
                    <a:bodyPr/>
                    <a:lstStyle/>
                    <a:p>
                      <a:pPr algn="ctr"/>
                      <a:r>
                        <a:rPr lang="en-US" dirty="0"/>
                        <a:t>Y12, Y13</a:t>
                      </a:r>
                      <a:endParaRPr lang="en-GB" dirty="0"/>
                    </a:p>
                  </a:txBody>
                  <a:tcPr/>
                </a:tc>
                <a:tc>
                  <a:txBody>
                    <a:bodyPr/>
                    <a:lstStyle/>
                    <a:p>
                      <a:pPr algn="ctr"/>
                      <a:r>
                        <a:rPr lang="en-US" dirty="0"/>
                        <a:t>16-18</a:t>
                      </a:r>
                      <a:endParaRPr lang="en-GB" dirty="0"/>
                    </a:p>
                  </a:txBody>
                  <a:tcPr/>
                </a:tc>
                <a:extLst>
                  <a:ext uri="{0D108BD9-81ED-4DB2-BD59-A6C34878D82A}">
                    <a16:rowId xmlns:a16="http://schemas.microsoft.com/office/drawing/2014/main" val="882635103"/>
                  </a:ext>
                </a:extLst>
              </a:tr>
            </a:tbl>
          </a:graphicData>
        </a:graphic>
      </p:graphicFrame>
      <p:sp>
        <p:nvSpPr>
          <p:cNvPr id="8" name="TextBox 7">
            <a:extLst>
              <a:ext uri="{FF2B5EF4-FFF2-40B4-BE49-F238E27FC236}">
                <a16:creationId xmlns:a16="http://schemas.microsoft.com/office/drawing/2014/main" id="{27CE38B7-D455-461E-B315-0FEA33646001}"/>
              </a:ext>
            </a:extLst>
          </p:cNvPr>
          <p:cNvSpPr txBox="1"/>
          <p:nvPr/>
        </p:nvSpPr>
        <p:spPr>
          <a:xfrm>
            <a:off x="838200" y="1887523"/>
            <a:ext cx="10515600" cy="369332"/>
          </a:xfrm>
          <a:prstGeom prst="rect">
            <a:avLst/>
          </a:prstGeom>
          <a:noFill/>
        </p:spPr>
        <p:txBody>
          <a:bodyPr wrap="square" rtlCol="0">
            <a:spAutoFit/>
          </a:bodyPr>
          <a:lstStyle/>
          <a:p>
            <a:r>
              <a:rPr lang="en-US" dirty="0"/>
              <a:t>All schools and institutions must follow a National Curriculum which is divided into Key Stages:</a:t>
            </a:r>
            <a:endParaRPr lang="en-GB" dirty="0"/>
          </a:p>
        </p:txBody>
      </p:sp>
      <p:graphicFrame>
        <p:nvGraphicFramePr>
          <p:cNvPr id="9" name="Table 8">
            <a:extLst>
              <a:ext uri="{FF2B5EF4-FFF2-40B4-BE49-F238E27FC236}">
                <a16:creationId xmlns:a16="http://schemas.microsoft.com/office/drawing/2014/main" id="{16BDB109-F53A-4A9A-8228-A10C1A2D7D71}"/>
              </a:ext>
            </a:extLst>
          </p:cNvPr>
          <p:cNvGraphicFramePr>
            <a:graphicFrameLocks noGrp="1"/>
          </p:cNvGraphicFramePr>
          <p:nvPr>
            <p:extLst>
              <p:ext uri="{D42A27DB-BD31-4B8C-83A1-F6EECF244321}">
                <p14:modId xmlns:p14="http://schemas.microsoft.com/office/powerpoint/2010/main" val="695266064"/>
              </p:ext>
            </p:extLst>
          </p:nvPr>
        </p:nvGraphicFramePr>
        <p:xfrm>
          <a:off x="9250680" y="2448317"/>
          <a:ext cx="2103120" cy="372597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813371143"/>
                    </a:ext>
                  </a:extLst>
                </a:gridCol>
              </a:tblGrid>
              <a:tr h="956158">
                <a:tc>
                  <a:txBody>
                    <a:bodyPr/>
                    <a:lstStyle/>
                    <a:p>
                      <a:pPr algn="ctr"/>
                      <a:r>
                        <a:rPr lang="en-US" dirty="0"/>
                        <a:t>Qualification Level</a:t>
                      </a:r>
                      <a:endParaRPr lang="en-GB" dirty="0"/>
                    </a:p>
                  </a:txBody>
                  <a:tcPr/>
                </a:tc>
                <a:extLst>
                  <a:ext uri="{0D108BD9-81ED-4DB2-BD59-A6C34878D82A}">
                    <a16:rowId xmlns:a16="http://schemas.microsoft.com/office/drawing/2014/main" val="352607326"/>
                  </a:ext>
                </a:extLst>
              </a:tr>
              <a:tr h="553964">
                <a:tc>
                  <a:txBody>
                    <a:bodyPr/>
                    <a:lstStyle/>
                    <a:p>
                      <a:pPr algn="ctr"/>
                      <a:r>
                        <a:rPr lang="en-US" dirty="0"/>
                        <a:t>-</a:t>
                      </a:r>
                      <a:endParaRPr lang="en-GB" dirty="0"/>
                    </a:p>
                  </a:txBody>
                  <a:tcPr/>
                </a:tc>
                <a:extLst>
                  <a:ext uri="{0D108BD9-81ED-4DB2-BD59-A6C34878D82A}">
                    <a16:rowId xmlns:a16="http://schemas.microsoft.com/office/drawing/2014/main" val="1469243718"/>
                  </a:ext>
                </a:extLst>
              </a:tr>
              <a:tr h="553964">
                <a:tc>
                  <a:txBody>
                    <a:bodyPr/>
                    <a:lstStyle/>
                    <a:p>
                      <a:pPr algn="ctr"/>
                      <a:r>
                        <a:rPr lang="en-US" dirty="0"/>
                        <a:t>-</a:t>
                      </a:r>
                      <a:endParaRPr lang="en-GB" dirty="0"/>
                    </a:p>
                  </a:txBody>
                  <a:tcPr/>
                </a:tc>
                <a:extLst>
                  <a:ext uri="{0D108BD9-81ED-4DB2-BD59-A6C34878D82A}">
                    <a16:rowId xmlns:a16="http://schemas.microsoft.com/office/drawing/2014/main" val="3042313906"/>
                  </a:ext>
                </a:extLst>
              </a:tr>
              <a:tr h="553964">
                <a:tc>
                  <a:txBody>
                    <a:bodyPr/>
                    <a:lstStyle/>
                    <a:p>
                      <a:pPr algn="ctr"/>
                      <a:r>
                        <a:rPr lang="en-US" dirty="0"/>
                        <a:t>-</a:t>
                      </a:r>
                      <a:endParaRPr lang="en-GB" dirty="0"/>
                    </a:p>
                  </a:txBody>
                  <a:tcPr/>
                </a:tc>
                <a:extLst>
                  <a:ext uri="{0D108BD9-81ED-4DB2-BD59-A6C34878D82A}">
                    <a16:rowId xmlns:a16="http://schemas.microsoft.com/office/drawing/2014/main" val="188654238"/>
                  </a:ext>
                </a:extLst>
              </a:tr>
              <a:tr h="553964">
                <a:tc>
                  <a:txBody>
                    <a:bodyPr/>
                    <a:lstStyle/>
                    <a:p>
                      <a:pPr algn="ctr"/>
                      <a:r>
                        <a:rPr lang="en-US" dirty="0"/>
                        <a:t>1-2</a:t>
                      </a:r>
                      <a:endParaRPr lang="en-GB" dirty="0"/>
                    </a:p>
                  </a:txBody>
                  <a:tcPr/>
                </a:tc>
                <a:extLst>
                  <a:ext uri="{0D108BD9-81ED-4DB2-BD59-A6C34878D82A}">
                    <a16:rowId xmlns:a16="http://schemas.microsoft.com/office/drawing/2014/main" val="2517465595"/>
                  </a:ext>
                </a:extLst>
              </a:tr>
              <a:tr h="553964">
                <a:tc>
                  <a:txBody>
                    <a:bodyPr/>
                    <a:lstStyle/>
                    <a:p>
                      <a:pPr algn="ctr"/>
                      <a:r>
                        <a:rPr lang="en-US" dirty="0"/>
                        <a:t>3</a:t>
                      </a:r>
                      <a:endParaRPr lang="en-GB" dirty="0"/>
                    </a:p>
                  </a:txBody>
                  <a:tcPr/>
                </a:tc>
                <a:extLst>
                  <a:ext uri="{0D108BD9-81ED-4DB2-BD59-A6C34878D82A}">
                    <a16:rowId xmlns:a16="http://schemas.microsoft.com/office/drawing/2014/main" val="2969629663"/>
                  </a:ext>
                </a:extLst>
              </a:tr>
            </a:tbl>
          </a:graphicData>
        </a:graphic>
      </p:graphicFrame>
    </p:spTree>
    <p:extLst>
      <p:ext uri="{BB962C8B-B14F-4D97-AF65-F5344CB8AC3E}">
        <p14:creationId xmlns:p14="http://schemas.microsoft.com/office/powerpoint/2010/main" val="106581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p:cNvCxnSpPr/>
          <p:nvPr/>
        </p:nvCxnSpPr>
        <p:spPr>
          <a:xfrm>
            <a:off x="4313480" y="1539934"/>
            <a:ext cx="5990" cy="36176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40" name="Straight Arrow Connector 39"/>
          <p:cNvCxnSpPr/>
          <p:nvPr/>
        </p:nvCxnSpPr>
        <p:spPr>
          <a:xfrm flipH="1">
            <a:off x="4319467" y="2676077"/>
            <a:ext cx="1" cy="36176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60" name="Straight Arrow Connector 59"/>
          <p:cNvCxnSpPr/>
          <p:nvPr/>
        </p:nvCxnSpPr>
        <p:spPr>
          <a:xfrm>
            <a:off x="9152068" y="3552489"/>
            <a:ext cx="567518"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90190" y="727143"/>
            <a:ext cx="2128707" cy="1325561"/>
            <a:chOff x="129783" y="1704386"/>
            <a:chExt cx="2964756" cy="1325561"/>
          </a:xfrm>
        </p:grpSpPr>
        <p:sp>
          <p:nvSpPr>
            <p:cNvPr id="8" name="Rectangle 7"/>
            <p:cNvSpPr/>
            <p:nvPr/>
          </p:nvSpPr>
          <p:spPr>
            <a:xfrm>
              <a:off x="413102" y="1704387"/>
              <a:ext cx="2681437"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8"/>
            <p:cNvSpPr/>
            <p:nvPr/>
          </p:nvSpPr>
          <p:spPr>
            <a:xfrm>
              <a:off x="129783" y="1704386"/>
              <a:ext cx="2964756" cy="1325561"/>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kern="1200" dirty="0"/>
                <a:t>Primary School</a:t>
              </a:r>
            </a:p>
            <a:p>
              <a:pPr lvl="0" algn="ctr" defTabSz="1200150">
                <a:lnSpc>
                  <a:spcPct val="90000"/>
                </a:lnSpc>
                <a:spcBef>
                  <a:spcPct val="0"/>
                </a:spcBef>
                <a:spcAft>
                  <a:spcPct val="35000"/>
                </a:spcAft>
              </a:pPr>
              <a:r>
                <a:rPr lang="en-US" kern="1200" dirty="0"/>
                <a:t>KS1-2</a:t>
              </a:r>
            </a:p>
            <a:p>
              <a:pPr lvl="0" algn="ctr" defTabSz="1200150">
                <a:lnSpc>
                  <a:spcPct val="90000"/>
                </a:lnSpc>
                <a:spcBef>
                  <a:spcPct val="0"/>
                </a:spcBef>
                <a:spcAft>
                  <a:spcPct val="35000"/>
                </a:spcAft>
              </a:pPr>
              <a:r>
                <a:rPr lang="en-US" kern="1200" dirty="0"/>
                <a:t>Age 4-11</a:t>
              </a:r>
            </a:p>
          </p:txBody>
        </p:sp>
      </p:grpSp>
      <p:grpSp>
        <p:nvGrpSpPr>
          <p:cNvPr id="10" name="Group 9"/>
          <p:cNvGrpSpPr/>
          <p:nvPr/>
        </p:nvGrpSpPr>
        <p:grpSpPr>
          <a:xfrm>
            <a:off x="2786263" y="713496"/>
            <a:ext cx="3078389" cy="956210"/>
            <a:chOff x="4171" y="1772627"/>
            <a:chExt cx="3090369" cy="956210"/>
          </a:xfrm>
          <a:solidFill>
            <a:schemeClr val="accent1"/>
          </a:solidFill>
        </p:grpSpPr>
        <p:sp>
          <p:nvSpPr>
            <p:cNvPr id="11" name="Rectangle 10"/>
            <p:cNvSpPr/>
            <p:nvPr/>
          </p:nvSpPr>
          <p:spPr>
            <a:xfrm>
              <a:off x="4171" y="1786275"/>
              <a:ext cx="3090369" cy="942562"/>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ectangle 11"/>
            <p:cNvSpPr/>
            <p:nvPr/>
          </p:nvSpPr>
          <p:spPr>
            <a:xfrm>
              <a:off x="4171" y="1772627"/>
              <a:ext cx="3090369" cy="9425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dirty="0"/>
                <a:t>Secondary </a:t>
              </a:r>
              <a:r>
                <a:rPr lang="en-US" kern="1200" dirty="0"/>
                <a:t>School</a:t>
              </a:r>
            </a:p>
            <a:p>
              <a:pPr lvl="0" algn="ctr" defTabSz="1200150">
                <a:lnSpc>
                  <a:spcPct val="90000"/>
                </a:lnSpc>
                <a:spcBef>
                  <a:spcPct val="0"/>
                </a:spcBef>
                <a:spcAft>
                  <a:spcPct val="35000"/>
                </a:spcAft>
              </a:pPr>
              <a:r>
                <a:rPr lang="en-US" kern="1200" dirty="0"/>
                <a:t>KS3-4</a:t>
              </a:r>
            </a:p>
            <a:p>
              <a:pPr lvl="0" algn="ctr" defTabSz="1200150">
                <a:lnSpc>
                  <a:spcPct val="90000"/>
                </a:lnSpc>
                <a:spcBef>
                  <a:spcPct val="0"/>
                </a:spcBef>
                <a:spcAft>
                  <a:spcPct val="35000"/>
                </a:spcAft>
              </a:pPr>
              <a:r>
                <a:rPr lang="en-US" kern="1200" dirty="0"/>
                <a:t>Age 11-16</a:t>
              </a:r>
            </a:p>
          </p:txBody>
        </p:sp>
      </p:grpSp>
      <p:grpSp>
        <p:nvGrpSpPr>
          <p:cNvPr id="18" name="Group 17"/>
          <p:cNvGrpSpPr/>
          <p:nvPr/>
        </p:nvGrpSpPr>
        <p:grpSpPr>
          <a:xfrm>
            <a:off x="2774283" y="1869995"/>
            <a:ext cx="3090369" cy="942562"/>
            <a:chOff x="4171" y="1704387"/>
            <a:chExt cx="3090369" cy="942562"/>
          </a:xfrm>
          <a:solidFill>
            <a:schemeClr val="accent1"/>
          </a:solidFill>
        </p:grpSpPr>
        <p:sp>
          <p:nvSpPr>
            <p:cNvPr id="19" name="Rectangle 18"/>
            <p:cNvSpPr/>
            <p:nvPr/>
          </p:nvSpPr>
          <p:spPr>
            <a:xfrm>
              <a:off x="4171" y="1704387"/>
              <a:ext cx="3090369" cy="942562"/>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ectangle 19"/>
            <p:cNvSpPr/>
            <p:nvPr/>
          </p:nvSpPr>
          <p:spPr>
            <a:xfrm>
              <a:off x="4171" y="1704387"/>
              <a:ext cx="3090369" cy="9425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1600" b="1" dirty="0"/>
                <a:t>Key Stage 3</a:t>
              </a:r>
            </a:p>
            <a:p>
              <a:pPr lvl="0" algn="ctr" defTabSz="1200150">
                <a:lnSpc>
                  <a:spcPct val="90000"/>
                </a:lnSpc>
                <a:spcBef>
                  <a:spcPct val="0"/>
                </a:spcBef>
                <a:spcAft>
                  <a:spcPct val="35000"/>
                </a:spcAft>
              </a:pPr>
              <a:r>
                <a:rPr lang="en-US" sz="1600" dirty="0"/>
                <a:t>Year 7-9</a:t>
              </a:r>
            </a:p>
            <a:p>
              <a:pPr lvl="0" algn="ctr" defTabSz="1200150">
                <a:lnSpc>
                  <a:spcPct val="90000"/>
                </a:lnSpc>
                <a:spcBef>
                  <a:spcPct val="0"/>
                </a:spcBef>
                <a:spcAft>
                  <a:spcPct val="35000"/>
                </a:spcAft>
              </a:pPr>
              <a:r>
                <a:rPr lang="en-US" sz="1600" kern="1200" dirty="0"/>
                <a:t>Age 11-14</a:t>
              </a:r>
            </a:p>
          </p:txBody>
        </p:sp>
      </p:grpSp>
      <p:sp>
        <p:nvSpPr>
          <p:cNvPr id="24" name="Rectangle 23"/>
          <p:cNvSpPr/>
          <p:nvPr/>
        </p:nvSpPr>
        <p:spPr>
          <a:xfrm>
            <a:off x="2718444" y="3026494"/>
            <a:ext cx="3156154" cy="1614214"/>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50000"/>
              </a:lnSpc>
              <a:spcBef>
                <a:spcPct val="0"/>
              </a:spcBef>
              <a:spcAft>
                <a:spcPct val="35000"/>
              </a:spcAft>
            </a:pPr>
            <a:r>
              <a:rPr lang="en-US" sz="1600" b="1" dirty="0"/>
              <a:t>Key Stage 4/GCSE</a:t>
            </a:r>
          </a:p>
          <a:p>
            <a:pPr lvl="0" algn="ctr" defTabSz="1200150">
              <a:lnSpc>
                <a:spcPct val="50000"/>
              </a:lnSpc>
              <a:spcBef>
                <a:spcPct val="0"/>
              </a:spcBef>
              <a:spcAft>
                <a:spcPct val="35000"/>
              </a:spcAft>
            </a:pPr>
            <a:r>
              <a:rPr lang="en-US" sz="1600" dirty="0"/>
              <a:t>Year 10-11</a:t>
            </a:r>
          </a:p>
          <a:p>
            <a:pPr lvl="0" algn="ctr" defTabSz="1200150">
              <a:lnSpc>
                <a:spcPct val="50000"/>
              </a:lnSpc>
              <a:spcBef>
                <a:spcPct val="0"/>
              </a:spcBef>
              <a:spcAft>
                <a:spcPct val="35000"/>
              </a:spcAft>
            </a:pPr>
            <a:r>
              <a:rPr lang="en-US" sz="1600" kern="1200" dirty="0"/>
              <a:t>Age 14-16</a:t>
            </a:r>
          </a:p>
          <a:p>
            <a:pPr lvl="0" algn="ctr" defTabSz="1200150">
              <a:lnSpc>
                <a:spcPct val="50000"/>
              </a:lnSpc>
              <a:spcBef>
                <a:spcPct val="0"/>
              </a:spcBef>
              <a:spcAft>
                <a:spcPct val="35000"/>
              </a:spcAft>
            </a:pPr>
            <a:r>
              <a:rPr lang="en-US" sz="1600" dirty="0"/>
              <a:t>Exams in Year 11</a:t>
            </a:r>
          </a:p>
          <a:p>
            <a:pPr lvl="0" algn="ctr" defTabSz="1200150">
              <a:lnSpc>
                <a:spcPct val="50000"/>
              </a:lnSpc>
              <a:spcBef>
                <a:spcPct val="0"/>
              </a:spcBef>
              <a:spcAft>
                <a:spcPct val="35000"/>
              </a:spcAft>
            </a:pPr>
            <a:endParaRPr lang="en-US" sz="1600" dirty="0"/>
          </a:p>
          <a:p>
            <a:pPr lvl="0" algn="ctr" defTabSz="1200150">
              <a:lnSpc>
                <a:spcPct val="50000"/>
              </a:lnSpc>
              <a:spcBef>
                <a:spcPct val="0"/>
              </a:spcBef>
              <a:spcAft>
                <a:spcPct val="35000"/>
              </a:spcAft>
            </a:pPr>
            <a:r>
              <a:rPr lang="en-US" sz="1600" kern="1200" dirty="0"/>
              <a:t>Pupils might study BTECs or the IB </a:t>
            </a:r>
          </a:p>
          <a:p>
            <a:pPr lvl="0" algn="ctr" defTabSz="1200150">
              <a:lnSpc>
                <a:spcPct val="50000"/>
              </a:lnSpc>
              <a:spcBef>
                <a:spcPct val="0"/>
              </a:spcBef>
              <a:spcAft>
                <a:spcPct val="35000"/>
              </a:spcAft>
            </a:pPr>
            <a:r>
              <a:rPr lang="en-US" sz="1600" kern="1200" dirty="0"/>
              <a:t>instead of GCSEs</a:t>
            </a:r>
          </a:p>
        </p:txBody>
      </p:sp>
      <p:sp>
        <p:nvSpPr>
          <p:cNvPr id="27" name="Rectangle 26"/>
          <p:cNvSpPr/>
          <p:nvPr/>
        </p:nvSpPr>
        <p:spPr>
          <a:xfrm>
            <a:off x="6345458" y="2382473"/>
            <a:ext cx="3090369" cy="1464976"/>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50000"/>
              </a:lnSpc>
              <a:spcBef>
                <a:spcPct val="0"/>
              </a:spcBef>
              <a:spcAft>
                <a:spcPct val="35000"/>
              </a:spcAft>
            </a:pPr>
            <a:r>
              <a:rPr lang="en-US" sz="1600" b="1" dirty="0"/>
              <a:t>Key Stage 5/A Levels</a:t>
            </a:r>
          </a:p>
          <a:p>
            <a:pPr lvl="0" algn="ctr" defTabSz="1200150">
              <a:lnSpc>
                <a:spcPct val="50000"/>
              </a:lnSpc>
              <a:spcBef>
                <a:spcPct val="0"/>
              </a:spcBef>
              <a:spcAft>
                <a:spcPct val="35000"/>
              </a:spcAft>
            </a:pPr>
            <a:r>
              <a:rPr lang="en-US" sz="1600" dirty="0"/>
              <a:t>Year 12-13 (Or ‘Sixth Form’)</a:t>
            </a:r>
          </a:p>
          <a:p>
            <a:pPr lvl="0" algn="ctr" defTabSz="1200150">
              <a:lnSpc>
                <a:spcPct val="50000"/>
              </a:lnSpc>
              <a:spcBef>
                <a:spcPct val="0"/>
              </a:spcBef>
              <a:spcAft>
                <a:spcPct val="35000"/>
              </a:spcAft>
            </a:pPr>
            <a:r>
              <a:rPr lang="en-US" sz="1600" kern="1200" dirty="0"/>
              <a:t>Age 16-18</a:t>
            </a:r>
          </a:p>
          <a:p>
            <a:pPr lvl="0" algn="ctr" defTabSz="1200150">
              <a:lnSpc>
                <a:spcPct val="50000"/>
              </a:lnSpc>
              <a:spcBef>
                <a:spcPct val="0"/>
              </a:spcBef>
              <a:spcAft>
                <a:spcPct val="35000"/>
              </a:spcAft>
            </a:pPr>
            <a:r>
              <a:rPr lang="en-US" sz="1600" dirty="0"/>
              <a:t>Exams in Year 12 and Year 13</a:t>
            </a:r>
          </a:p>
        </p:txBody>
      </p:sp>
      <p:sp>
        <p:nvSpPr>
          <p:cNvPr id="30" name="Rectangle 29"/>
          <p:cNvSpPr/>
          <p:nvPr/>
        </p:nvSpPr>
        <p:spPr>
          <a:xfrm>
            <a:off x="6344660" y="5368041"/>
            <a:ext cx="5624619" cy="1358008"/>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50000"/>
              </a:lnSpc>
              <a:spcBef>
                <a:spcPct val="0"/>
              </a:spcBef>
              <a:spcAft>
                <a:spcPct val="35000"/>
              </a:spcAft>
            </a:pPr>
            <a:r>
              <a:rPr lang="en-US" sz="1600" b="1" dirty="0"/>
              <a:t>Apprenticeship</a:t>
            </a:r>
          </a:p>
          <a:p>
            <a:pPr lvl="0" algn="ctr" defTabSz="1200150">
              <a:spcBef>
                <a:spcPct val="0"/>
              </a:spcBef>
              <a:spcAft>
                <a:spcPct val="35000"/>
              </a:spcAft>
            </a:pPr>
            <a:r>
              <a:rPr lang="en-US" sz="1400" dirty="0"/>
              <a:t>Pupils leave school and get trained in a specific vocation. There are lots of different types of apprenticeships. All are different lengths and all offer different qualifications. Most apprenticeships are for 16-25 year olds.</a:t>
            </a:r>
            <a:endParaRPr lang="en-US" sz="1400" kern="1200" dirty="0"/>
          </a:p>
        </p:txBody>
      </p:sp>
      <p:grpSp>
        <p:nvGrpSpPr>
          <p:cNvPr id="31" name="Group 30"/>
          <p:cNvGrpSpPr/>
          <p:nvPr/>
        </p:nvGrpSpPr>
        <p:grpSpPr>
          <a:xfrm>
            <a:off x="9711521" y="2897189"/>
            <a:ext cx="2480479" cy="1261915"/>
            <a:chOff x="4171" y="1704387"/>
            <a:chExt cx="3090369" cy="942562"/>
          </a:xfrm>
        </p:grpSpPr>
        <p:sp>
          <p:nvSpPr>
            <p:cNvPr id="32" name="Rectangle 31"/>
            <p:cNvSpPr/>
            <p:nvPr/>
          </p:nvSpPr>
          <p:spPr>
            <a:xfrm>
              <a:off x="4171" y="1704387"/>
              <a:ext cx="3090369"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Rectangle 32"/>
            <p:cNvSpPr/>
            <p:nvPr/>
          </p:nvSpPr>
          <p:spPr>
            <a:xfrm>
              <a:off x="4171" y="1704387"/>
              <a:ext cx="3090369" cy="942562"/>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50000"/>
                </a:lnSpc>
                <a:spcBef>
                  <a:spcPct val="0"/>
                </a:spcBef>
                <a:spcAft>
                  <a:spcPct val="35000"/>
                </a:spcAft>
              </a:pPr>
              <a:r>
                <a:rPr lang="en-US" sz="1400" b="1" dirty="0"/>
                <a:t>University</a:t>
              </a:r>
            </a:p>
            <a:p>
              <a:pPr lvl="0" algn="ctr" defTabSz="1200150">
                <a:spcBef>
                  <a:spcPct val="0"/>
                </a:spcBef>
                <a:spcAft>
                  <a:spcPct val="35000"/>
                </a:spcAft>
              </a:pPr>
              <a:r>
                <a:rPr lang="en-US" sz="1400" dirty="0"/>
                <a:t>Pupils apply in September – February of Year 13. They confirm their offers after finishing their exams in August.</a:t>
              </a:r>
            </a:p>
          </p:txBody>
        </p:sp>
      </p:grpSp>
      <p:cxnSp>
        <p:nvCxnSpPr>
          <p:cNvPr id="35" name="Straight Arrow Connector 34"/>
          <p:cNvCxnSpPr>
            <a:cxnSpLocks/>
            <a:stCxn id="8" idx="3"/>
            <a:endCxn id="11" idx="1"/>
          </p:cNvCxnSpPr>
          <p:nvPr/>
        </p:nvCxnSpPr>
        <p:spPr>
          <a:xfrm>
            <a:off x="2218897" y="1198425"/>
            <a:ext cx="567366"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42" name="Elbow Connector 41"/>
          <p:cNvCxnSpPr/>
          <p:nvPr/>
        </p:nvCxnSpPr>
        <p:spPr>
          <a:xfrm flipV="1">
            <a:off x="5852675" y="3286466"/>
            <a:ext cx="479144" cy="468427"/>
          </a:xfrm>
          <a:prstGeom prst="bentConnector3">
            <a:avLst>
              <a:gd name="adj1" fmla="val 50000"/>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38" name="Straight Connector 37"/>
          <p:cNvCxnSpPr/>
          <p:nvPr/>
        </p:nvCxnSpPr>
        <p:spPr>
          <a:xfrm>
            <a:off x="6088200" y="3750301"/>
            <a:ext cx="16666" cy="214337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104866" y="5893679"/>
            <a:ext cx="239794"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361326" y="3927253"/>
            <a:ext cx="3267324" cy="1358008"/>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spcBef>
                <a:spcPct val="0"/>
              </a:spcBef>
              <a:spcAft>
                <a:spcPct val="35000"/>
              </a:spcAft>
            </a:pPr>
            <a:r>
              <a:rPr lang="en-US" sz="1600" b="1" dirty="0"/>
              <a:t>Key Stage 5 / other school qualifications</a:t>
            </a:r>
          </a:p>
          <a:p>
            <a:pPr lvl="0" algn="ctr" defTabSz="1200150">
              <a:lnSpc>
                <a:spcPct val="50000"/>
              </a:lnSpc>
              <a:spcBef>
                <a:spcPct val="0"/>
              </a:spcBef>
              <a:spcAft>
                <a:spcPct val="35000"/>
              </a:spcAft>
            </a:pPr>
            <a:r>
              <a:rPr lang="en-US" sz="1600" dirty="0"/>
              <a:t>Year 12-13 (Or ‘Sixth Form’)</a:t>
            </a:r>
          </a:p>
          <a:p>
            <a:pPr lvl="0" algn="ctr" defTabSz="1200150">
              <a:lnSpc>
                <a:spcPct val="50000"/>
              </a:lnSpc>
              <a:spcBef>
                <a:spcPct val="0"/>
              </a:spcBef>
              <a:spcAft>
                <a:spcPct val="35000"/>
              </a:spcAft>
            </a:pPr>
            <a:r>
              <a:rPr lang="en-US" sz="1600" kern="1200" dirty="0"/>
              <a:t>Age 16-18</a:t>
            </a:r>
          </a:p>
          <a:p>
            <a:pPr lvl="0" algn="ctr" defTabSz="1200150">
              <a:lnSpc>
                <a:spcPct val="50000"/>
              </a:lnSpc>
              <a:spcBef>
                <a:spcPct val="0"/>
              </a:spcBef>
              <a:spcAft>
                <a:spcPct val="35000"/>
              </a:spcAft>
            </a:pPr>
            <a:r>
              <a:rPr lang="en-US" sz="1200" dirty="0"/>
              <a:t>Instead of A-Levels pupils might</a:t>
            </a:r>
          </a:p>
          <a:p>
            <a:pPr lvl="0" algn="ctr" defTabSz="1200150">
              <a:lnSpc>
                <a:spcPct val="50000"/>
              </a:lnSpc>
              <a:spcBef>
                <a:spcPct val="0"/>
              </a:spcBef>
              <a:spcAft>
                <a:spcPct val="35000"/>
              </a:spcAft>
            </a:pPr>
            <a:r>
              <a:rPr lang="en-US" sz="1200" dirty="0"/>
              <a:t> study BTECs, the IB or NVQs.</a:t>
            </a:r>
          </a:p>
        </p:txBody>
      </p:sp>
      <p:cxnSp>
        <p:nvCxnSpPr>
          <p:cNvPr id="50" name="Straight Arrow Connector 49"/>
          <p:cNvCxnSpPr/>
          <p:nvPr/>
        </p:nvCxnSpPr>
        <p:spPr>
          <a:xfrm flipV="1">
            <a:off x="10588921" y="4200140"/>
            <a:ext cx="0" cy="57854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p:cNvCxnSpPr>
          <p:nvPr/>
        </p:nvCxnSpPr>
        <p:spPr>
          <a:xfrm>
            <a:off x="9628650" y="4759793"/>
            <a:ext cx="9602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7" name="Title 1"/>
          <p:cNvSpPr>
            <a:spLocks noGrp="1"/>
          </p:cNvSpPr>
          <p:nvPr>
            <p:ph type="title"/>
          </p:nvPr>
        </p:nvSpPr>
        <p:spPr>
          <a:xfrm>
            <a:off x="90191" y="194892"/>
            <a:ext cx="8861990" cy="318314"/>
          </a:xfrm>
        </p:spPr>
        <p:txBody>
          <a:bodyPr>
            <a:normAutofit fontScale="90000"/>
          </a:bodyPr>
          <a:lstStyle/>
          <a:p>
            <a:r>
              <a:rPr lang="en-US" sz="3600" dirty="0"/>
              <a:t>Different routes through the education system</a:t>
            </a:r>
          </a:p>
        </p:txBody>
      </p:sp>
      <p:cxnSp>
        <p:nvCxnSpPr>
          <p:cNvPr id="61" name="Straight Arrow Connector 60"/>
          <p:cNvCxnSpPr/>
          <p:nvPr/>
        </p:nvCxnSpPr>
        <p:spPr>
          <a:xfrm>
            <a:off x="6104866" y="4737866"/>
            <a:ext cx="239794"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EC196BA-D12D-4DC2-84A9-89C3737CC46B}"/>
              </a:ext>
            </a:extLst>
          </p:cNvPr>
          <p:cNvCxnSpPr>
            <a:cxnSpLocks/>
          </p:cNvCxnSpPr>
          <p:nvPr/>
        </p:nvCxnSpPr>
        <p:spPr>
          <a:xfrm>
            <a:off x="5852675" y="1168196"/>
            <a:ext cx="567366"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grpSp>
        <p:nvGrpSpPr>
          <p:cNvPr id="39" name="Group 38">
            <a:extLst>
              <a:ext uri="{FF2B5EF4-FFF2-40B4-BE49-F238E27FC236}">
                <a16:creationId xmlns:a16="http://schemas.microsoft.com/office/drawing/2014/main" id="{F5B3BC64-C71D-49C4-9F65-1A40EC2BD15B}"/>
              </a:ext>
            </a:extLst>
          </p:cNvPr>
          <p:cNvGrpSpPr/>
          <p:nvPr/>
        </p:nvGrpSpPr>
        <p:grpSpPr>
          <a:xfrm>
            <a:off x="6432018" y="708237"/>
            <a:ext cx="2973719" cy="1325561"/>
            <a:chOff x="129783" y="1704386"/>
            <a:chExt cx="2964756" cy="1325561"/>
          </a:xfrm>
        </p:grpSpPr>
        <p:sp>
          <p:nvSpPr>
            <p:cNvPr id="41" name="Rectangle 40">
              <a:extLst>
                <a:ext uri="{FF2B5EF4-FFF2-40B4-BE49-F238E27FC236}">
                  <a16:creationId xmlns:a16="http://schemas.microsoft.com/office/drawing/2014/main" id="{E6ED0110-36FB-4FCE-9D49-9F79CB179B86}"/>
                </a:ext>
              </a:extLst>
            </p:cNvPr>
            <p:cNvSpPr/>
            <p:nvPr/>
          </p:nvSpPr>
          <p:spPr>
            <a:xfrm>
              <a:off x="413102" y="1704387"/>
              <a:ext cx="2681437" cy="94256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ectangle 43">
              <a:extLst>
                <a:ext uri="{FF2B5EF4-FFF2-40B4-BE49-F238E27FC236}">
                  <a16:creationId xmlns:a16="http://schemas.microsoft.com/office/drawing/2014/main" id="{F9CFF08A-8F12-43D7-8F75-3BF1B2DE684A}"/>
                </a:ext>
              </a:extLst>
            </p:cNvPr>
            <p:cNvSpPr/>
            <p:nvPr/>
          </p:nvSpPr>
          <p:spPr>
            <a:xfrm>
              <a:off x="129783" y="1704386"/>
              <a:ext cx="2964756" cy="1325561"/>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kern="1200" dirty="0"/>
                <a:t>Sixth Form or College</a:t>
              </a:r>
            </a:p>
            <a:p>
              <a:pPr lvl="0" algn="ctr" defTabSz="1200150">
                <a:lnSpc>
                  <a:spcPct val="90000"/>
                </a:lnSpc>
                <a:spcBef>
                  <a:spcPct val="0"/>
                </a:spcBef>
                <a:spcAft>
                  <a:spcPct val="35000"/>
                </a:spcAft>
              </a:pPr>
              <a:r>
                <a:rPr lang="en-US" kern="1200" dirty="0"/>
                <a:t>KS5</a:t>
              </a:r>
            </a:p>
            <a:p>
              <a:pPr lvl="0" algn="ctr" defTabSz="1200150">
                <a:lnSpc>
                  <a:spcPct val="90000"/>
                </a:lnSpc>
                <a:spcBef>
                  <a:spcPct val="0"/>
                </a:spcBef>
                <a:spcAft>
                  <a:spcPct val="35000"/>
                </a:spcAft>
              </a:pPr>
              <a:r>
                <a:rPr lang="en-US" kern="1200" dirty="0"/>
                <a:t>Age 16-18</a:t>
              </a:r>
            </a:p>
          </p:txBody>
        </p:sp>
      </p:grpSp>
      <p:cxnSp>
        <p:nvCxnSpPr>
          <p:cNvPr id="45" name="Straight Arrow Connector 44">
            <a:extLst>
              <a:ext uri="{FF2B5EF4-FFF2-40B4-BE49-F238E27FC236}">
                <a16:creationId xmlns:a16="http://schemas.microsoft.com/office/drawing/2014/main" id="{449D4091-5BBB-4F48-BCF9-CBBE5AC5D922}"/>
              </a:ext>
            </a:extLst>
          </p:cNvPr>
          <p:cNvCxnSpPr/>
          <p:nvPr/>
        </p:nvCxnSpPr>
        <p:spPr>
          <a:xfrm>
            <a:off x="8054975" y="2029100"/>
            <a:ext cx="5990" cy="36176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2720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96092"/>
          </a:solidFill>
        </p:spPr>
        <p:txBody>
          <a:bodyPr vert="horz" lIns="91440" tIns="45720" rIns="91440" bIns="45720" rtlCol="0" anchor="ctr">
            <a:normAutofit/>
          </a:bodyPr>
          <a:lstStyle/>
          <a:p>
            <a:r>
              <a:rPr lang="en-US" dirty="0">
                <a:solidFill>
                  <a:schemeClr val="bg1"/>
                </a:solidFill>
              </a:rPr>
              <a:t>Year 7-9 (Age 11-14)</a:t>
            </a:r>
          </a:p>
        </p:txBody>
      </p:sp>
      <p:sp>
        <p:nvSpPr>
          <p:cNvPr id="3" name="Content Placeholder 2"/>
          <p:cNvSpPr>
            <a:spLocks noGrp="1"/>
          </p:cNvSpPr>
          <p:nvPr>
            <p:ph idx="1"/>
          </p:nvPr>
        </p:nvSpPr>
        <p:spPr/>
        <p:txBody>
          <a:bodyPr/>
          <a:lstStyle/>
          <a:p>
            <a:pPr algn="just"/>
            <a:r>
              <a:rPr lang="en-US" dirty="0"/>
              <a:t>All pupils join a Secondary School in Year 7 (age 11).</a:t>
            </a:r>
          </a:p>
          <a:p>
            <a:pPr algn="just"/>
            <a:r>
              <a:rPr lang="en-US" dirty="0"/>
              <a:t>Schools generally follow a ‘national curriculum’ which is set by the government.</a:t>
            </a:r>
          </a:p>
          <a:p>
            <a:pPr algn="just"/>
            <a:r>
              <a:rPr lang="en-US" dirty="0"/>
              <a:t>All pupils study English, </a:t>
            </a:r>
            <a:r>
              <a:rPr lang="en-US" dirty="0" err="1"/>
              <a:t>Maths</a:t>
            </a:r>
            <a:r>
              <a:rPr lang="en-US" dirty="0"/>
              <a:t>, and Science (which includes Biology, Chemistry and Physics).</a:t>
            </a:r>
          </a:p>
          <a:p>
            <a:pPr algn="just"/>
            <a:r>
              <a:rPr lang="en-US" dirty="0"/>
              <a:t>Pupils study several other subjects which depend on what the school offers and what pupils choose. Examples include Religious Studies, Geography, History, Art, Food Tech, Design &amp; Technology, Physical Education etc.</a:t>
            </a:r>
          </a:p>
        </p:txBody>
      </p:sp>
      <p:sp>
        <p:nvSpPr>
          <p:cNvPr id="4" name="Rectangle 3">
            <a:extLst>
              <a:ext uri="{FF2B5EF4-FFF2-40B4-BE49-F238E27FC236}">
                <a16:creationId xmlns:a16="http://schemas.microsoft.com/office/drawing/2014/main" id="{87E6D258-3517-4BC1-BC3B-A6244CD84D42}"/>
              </a:ext>
            </a:extLst>
          </p:cNvPr>
          <p:cNvSpPr/>
          <p:nvPr/>
        </p:nvSpPr>
        <p:spPr>
          <a:xfrm>
            <a:off x="9225093" y="365125"/>
            <a:ext cx="2128707" cy="1325561"/>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kern="1200" dirty="0"/>
              <a:t>Secondary School</a:t>
            </a:r>
          </a:p>
          <a:p>
            <a:pPr lvl="0" algn="ctr" defTabSz="1200150">
              <a:lnSpc>
                <a:spcPct val="90000"/>
              </a:lnSpc>
              <a:spcBef>
                <a:spcPct val="0"/>
              </a:spcBef>
              <a:spcAft>
                <a:spcPct val="35000"/>
              </a:spcAft>
            </a:pPr>
            <a:r>
              <a:rPr lang="en-US" kern="1200" dirty="0"/>
              <a:t>Key Stage 3</a:t>
            </a:r>
          </a:p>
        </p:txBody>
      </p:sp>
    </p:spTree>
    <p:extLst>
      <p:ext uri="{BB962C8B-B14F-4D97-AF65-F5344CB8AC3E}">
        <p14:creationId xmlns:p14="http://schemas.microsoft.com/office/powerpoint/2010/main" val="285529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96092"/>
          </a:solidFill>
        </p:spPr>
        <p:txBody>
          <a:bodyPr vert="horz" lIns="91440" tIns="45720" rIns="91440" bIns="45720" rtlCol="0" anchor="ctr">
            <a:normAutofit/>
          </a:bodyPr>
          <a:lstStyle/>
          <a:p>
            <a:r>
              <a:rPr lang="en-US" dirty="0">
                <a:solidFill>
                  <a:schemeClr val="bg1"/>
                </a:solidFill>
              </a:rPr>
              <a:t>Year 10-11: GCSEs (Age 14-16)</a:t>
            </a:r>
          </a:p>
        </p:txBody>
      </p:sp>
      <p:sp>
        <p:nvSpPr>
          <p:cNvPr id="3" name="Content Placeholder 2"/>
          <p:cNvSpPr>
            <a:spLocks noGrp="1"/>
          </p:cNvSpPr>
          <p:nvPr>
            <p:ph idx="1"/>
          </p:nvPr>
        </p:nvSpPr>
        <p:spPr>
          <a:xfrm>
            <a:off x="838200" y="1825624"/>
            <a:ext cx="10515600" cy="4877179"/>
          </a:xfrm>
        </p:spPr>
        <p:txBody>
          <a:bodyPr>
            <a:normAutofit fontScale="92500" lnSpcReduction="10000"/>
          </a:bodyPr>
          <a:lstStyle/>
          <a:p>
            <a:r>
              <a:rPr lang="en-US" dirty="0"/>
              <a:t>During Year 10 and 11, students study towards their </a:t>
            </a:r>
            <a:r>
              <a:rPr lang="en-US" b="0" i="0" dirty="0">
                <a:effectLst/>
                <a:latin typeface="Google Sans"/>
              </a:rPr>
              <a:t>General Certificate of Secondary Education (</a:t>
            </a:r>
            <a:r>
              <a:rPr lang="en-US" b="0" i="0" dirty="0">
                <a:solidFill>
                  <a:srgbClr val="C00000"/>
                </a:solidFill>
                <a:effectLst/>
                <a:latin typeface="Google Sans"/>
              </a:rPr>
              <a:t>GCSEs</a:t>
            </a:r>
            <a:r>
              <a:rPr lang="en-US" b="0" i="0" dirty="0">
                <a:effectLst/>
                <a:latin typeface="Google Sans"/>
              </a:rPr>
              <a:t>)</a:t>
            </a:r>
            <a:endParaRPr lang="en-US" dirty="0"/>
          </a:p>
          <a:p>
            <a:r>
              <a:rPr lang="en-US" dirty="0"/>
              <a:t>At the end of Year 11, students take their GCSE exams. It is compulsory to take English, </a:t>
            </a:r>
            <a:r>
              <a:rPr lang="en-US" dirty="0" err="1"/>
              <a:t>Maths</a:t>
            </a:r>
            <a:r>
              <a:rPr lang="en-US" dirty="0"/>
              <a:t> and Science.</a:t>
            </a:r>
          </a:p>
          <a:p>
            <a:r>
              <a:rPr lang="en-US" dirty="0"/>
              <a:t>The Grading System for GCSEs used to be letters (grades A*- E), but the system is changing so grades will soon be measured in numbers (9-1).  The minimum pass grade is a C (or 4).</a:t>
            </a:r>
          </a:p>
          <a:p>
            <a:r>
              <a:rPr lang="en-US" dirty="0"/>
              <a:t>GCSE results vary massively. In some schools lots of pupils study 10-11 GCSEs and get 10 As (7) or A*s(8/9). In other schools, pupils only study 5-9 GCSEs and most pupils struggle to get 5 Cs. </a:t>
            </a:r>
          </a:p>
          <a:p>
            <a:r>
              <a:rPr lang="en-US" dirty="0"/>
              <a:t>Most jobs require applicants to have achieved 5 GCSEs, between A*(9)-C(4), including in English and </a:t>
            </a:r>
            <a:r>
              <a:rPr lang="en-US" dirty="0" err="1"/>
              <a:t>Maths</a:t>
            </a:r>
            <a:r>
              <a:rPr lang="en-US" dirty="0"/>
              <a:t>. </a:t>
            </a:r>
          </a:p>
        </p:txBody>
      </p:sp>
      <p:sp>
        <p:nvSpPr>
          <p:cNvPr id="4" name="Rectangle 3">
            <a:extLst>
              <a:ext uri="{FF2B5EF4-FFF2-40B4-BE49-F238E27FC236}">
                <a16:creationId xmlns:a16="http://schemas.microsoft.com/office/drawing/2014/main" id="{B3504AC4-7A1C-4330-BDB6-3C68E5CA540F}"/>
              </a:ext>
            </a:extLst>
          </p:cNvPr>
          <p:cNvSpPr/>
          <p:nvPr/>
        </p:nvSpPr>
        <p:spPr>
          <a:xfrm>
            <a:off x="9225093" y="365125"/>
            <a:ext cx="2128707" cy="1325561"/>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kern="1200" dirty="0"/>
              <a:t>Secondary School</a:t>
            </a:r>
          </a:p>
          <a:p>
            <a:pPr lvl="0" algn="ctr" defTabSz="1200150">
              <a:lnSpc>
                <a:spcPct val="90000"/>
              </a:lnSpc>
              <a:spcBef>
                <a:spcPct val="0"/>
              </a:spcBef>
              <a:spcAft>
                <a:spcPct val="35000"/>
              </a:spcAft>
            </a:pPr>
            <a:r>
              <a:rPr lang="en-US" kern="1200" dirty="0"/>
              <a:t>Key Stage 4</a:t>
            </a:r>
          </a:p>
        </p:txBody>
      </p:sp>
    </p:spTree>
    <p:extLst>
      <p:ext uri="{BB962C8B-B14F-4D97-AF65-F5344CB8AC3E}">
        <p14:creationId xmlns:p14="http://schemas.microsoft.com/office/powerpoint/2010/main" val="147675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DDC28-A388-49CC-9B96-715D2FE2E0A6}"/>
              </a:ext>
            </a:extLst>
          </p:cNvPr>
          <p:cNvSpPr>
            <a:spLocks noGrp="1"/>
          </p:cNvSpPr>
          <p:nvPr>
            <p:ph idx="1"/>
          </p:nvPr>
        </p:nvSpPr>
        <p:spPr/>
        <p:txBody>
          <a:bodyPr>
            <a:normAutofit fontScale="85000" lnSpcReduction="10000"/>
          </a:bodyPr>
          <a:lstStyle/>
          <a:p>
            <a:pPr algn="just">
              <a:buFont typeface="Arial" panose="020B0604020202020204" pitchFamily="34" charset="0"/>
              <a:buChar char="•"/>
            </a:pPr>
            <a:r>
              <a:rPr lang="en-US" b="0" i="0" dirty="0">
                <a:solidFill>
                  <a:srgbClr val="0B0C0C"/>
                </a:solidFill>
                <a:effectLst/>
                <a:latin typeface="nta"/>
              </a:rPr>
              <a:t>Students make a decision as to their next step. The current breakdown of where pupils go to continue their education after Secondary School is as follows:</a:t>
            </a:r>
          </a:p>
          <a:p>
            <a:pPr algn="just">
              <a:buFont typeface="Arial" panose="020B0604020202020204" pitchFamily="34" charset="0"/>
              <a:buChar char="•"/>
            </a:pPr>
            <a:endParaRPr lang="en-US" b="0" i="0" dirty="0">
              <a:solidFill>
                <a:srgbClr val="0B0C0C"/>
              </a:solidFill>
              <a:effectLst/>
              <a:latin typeface="nta"/>
            </a:endParaRPr>
          </a:p>
          <a:p>
            <a:pPr algn="just">
              <a:buFont typeface="Arial" panose="020B0604020202020204" pitchFamily="34" charset="0"/>
              <a:buChar char="•"/>
            </a:pPr>
            <a:r>
              <a:rPr lang="en-US" b="1" i="0" dirty="0">
                <a:solidFill>
                  <a:srgbClr val="0B0C0C"/>
                </a:solidFill>
                <a:effectLst/>
                <a:latin typeface="nta"/>
              </a:rPr>
              <a:t>36% at School Sixth Forms </a:t>
            </a:r>
            <a:r>
              <a:rPr lang="en-US" b="0" i="0" dirty="0">
                <a:solidFill>
                  <a:srgbClr val="0B0C0C"/>
                </a:solidFill>
                <a:effectLst/>
                <a:latin typeface="nta"/>
              </a:rPr>
              <a:t>– </a:t>
            </a:r>
            <a:r>
              <a:rPr lang="en-US" sz="1900" dirty="0">
                <a:solidFill>
                  <a:srgbClr val="0B0C0C"/>
                </a:solidFill>
                <a:latin typeface="nta"/>
              </a:rPr>
              <a:t>School Sixth Forms </a:t>
            </a:r>
            <a:r>
              <a:rPr lang="en-US" sz="1900" b="0" i="0" dirty="0">
                <a:solidFill>
                  <a:srgbClr val="0B0C0C"/>
                </a:solidFill>
                <a:effectLst/>
                <a:latin typeface="nta"/>
              </a:rPr>
              <a:t>are attached to a </a:t>
            </a:r>
            <a:r>
              <a:rPr lang="en-US" sz="1900" dirty="0">
                <a:solidFill>
                  <a:srgbClr val="0B0C0C"/>
                </a:solidFill>
                <a:latin typeface="nta"/>
              </a:rPr>
              <a:t>Secondary School. Pupils can continue at the same Secondary School into the Sixth Form or move elsewhere. School Sixth Forms offer a variety of A-Level and BTEC Qualifications.</a:t>
            </a:r>
          </a:p>
          <a:p>
            <a:pPr algn="just">
              <a:buFont typeface="Arial" panose="020B0604020202020204" pitchFamily="34" charset="0"/>
              <a:buChar char="•"/>
            </a:pPr>
            <a:endParaRPr lang="en-US" sz="1800" dirty="0">
              <a:solidFill>
                <a:srgbClr val="0B0C0C"/>
              </a:solidFill>
              <a:latin typeface="nta"/>
            </a:endParaRPr>
          </a:p>
          <a:p>
            <a:pPr algn="just"/>
            <a:r>
              <a:rPr lang="en-US" b="1" i="0" dirty="0">
                <a:solidFill>
                  <a:srgbClr val="0B0C0C"/>
                </a:solidFill>
                <a:effectLst/>
                <a:latin typeface="nta"/>
              </a:rPr>
              <a:t>12% at Sixth Form Colleges</a:t>
            </a:r>
            <a:r>
              <a:rPr lang="en-US" sz="4000" b="1" i="0" dirty="0">
                <a:solidFill>
                  <a:srgbClr val="0B0C0C"/>
                </a:solidFill>
                <a:effectLst/>
                <a:latin typeface="nta"/>
              </a:rPr>
              <a:t> </a:t>
            </a:r>
            <a:r>
              <a:rPr lang="en-US" sz="4000" b="0" i="0" dirty="0">
                <a:solidFill>
                  <a:srgbClr val="0B0C0C"/>
                </a:solidFill>
                <a:effectLst/>
                <a:latin typeface="nta"/>
              </a:rPr>
              <a:t>– </a:t>
            </a:r>
            <a:r>
              <a:rPr lang="en-US" sz="2100" b="0" i="0" dirty="0">
                <a:solidFill>
                  <a:srgbClr val="0B0C0C"/>
                </a:solidFill>
                <a:effectLst/>
                <a:latin typeface="nta"/>
              </a:rPr>
              <a:t>Sixth Form </a:t>
            </a:r>
            <a:r>
              <a:rPr lang="en-US" sz="2100" dirty="0">
                <a:solidFill>
                  <a:srgbClr val="0B0C0C"/>
                </a:solidFill>
                <a:latin typeface="nta"/>
              </a:rPr>
              <a:t>Colleges offer the same provision as a School Sixth Form but are stand alone (separate from Secondary Schools).</a:t>
            </a:r>
          </a:p>
          <a:p>
            <a:pPr algn="just"/>
            <a:endParaRPr lang="en-US" sz="2100" b="0" i="0" dirty="0">
              <a:solidFill>
                <a:srgbClr val="0B0C0C"/>
              </a:solidFill>
              <a:effectLst/>
              <a:latin typeface="nta"/>
            </a:endParaRPr>
          </a:p>
          <a:p>
            <a:pPr algn="l"/>
            <a:r>
              <a:rPr lang="en-US" b="1" i="0" dirty="0">
                <a:solidFill>
                  <a:srgbClr val="0B0C0C"/>
                </a:solidFill>
                <a:effectLst/>
                <a:latin typeface="nta"/>
              </a:rPr>
              <a:t>33% at Further Education Colleges </a:t>
            </a:r>
            <a:r>
              <a:rPr lang="en-US" b="0" i="0" dirty="0">
                <a:solidFill>
                  <a:srgbClr val="0B0C0C"/>
                </a:solidFill>
                <a:effectLst/>
                <a:latin typeface="nta"/>
              </a:rPr>
              <a:t>– </a:t>
            </a:r>
            <a:r>
              <a:rPr lang="en-US" sz="1600" b="0" i="0" dirty="0">
                <a:solidFill>
                  <a:srgbClr val="0B0C0C"/>
                </a:solidFill>
                <a:effectLst/>
                <a:latin typeface="nta"/>
              </a:rPr>
              <a:t>FE </a:t>
            </a:r>
            <a:r>
              <a:rPr lang="en-US" sz="1600" dirty="0">
                <a:solidFill>
                  <a:srgbClr val="0B0C0C"/>
                </a:solidFill>
                <a:latin typeface="nta"/>
              </a:rPr>
              <a:t>Colleges offer a wide variety of courses including access courses, higher education-level diplomas and often, bachelor’s degrees. They may also offer apprenticeships and other community provision. So, one way to think about it is that FE colleges are on one end of the spectrum and school sixth forms are on the other, with sixth form colleges being the middle ground.</a:t>
            </a:r>
          </a:p>
          <a:p>
            <a:pPr marL="0" indent="0">
              <a:buNone/>
            </a:pPr>
            <a:endParaRPr lang="en-US" b="0" i="0" dirty="0">
              <a:solidFill>
                <a:srgbClr val="0B0C0C"/>
              </a:solidFill>
              <a:effectLst/>
              <a:latin typeface="nta"/>
            </a:endParaRPr>
          </a:p>
          <a:p>
            <a:pPr algn="just"/>
            <a:endParaRPr lang="en-GB" dirty="0"/>
          </a:p>
        </p:txBody>
      </p:sp>
      <p:sp>
        <p:nvSpPr>
          <p:cNvPr id="4" name="Title 1">
            <a:extLst>
              <a:ext uri="{FF2B5EF4-FFF2-40B4-BE49-F238E27FC236}">
                <a16:creationId xmlns:a16="http://schemas.microsoft.com/office/drawing/2014/main" id="{F43049A2-5D6F-4380-929C-DA6643285401}"/>
              </a:ext>
            </a:extLst>
          </p:cNvPr>
          <p:cNvSpPr>
            <a:spLocks noGrp="1"/>
          </p:cNvSpPr>
          <p:nvPr>
            <p:ph type="title"/>
          </p:nvPr>
        </p:nvSpPr>
        <p:spPr>
          <a:xfrm>
            <a:off x="838200" y="365125"/>
            <a:ext cx="10515600" cy="1325563"/>
          </a:xfrm>
          <a:solidFill>
            <a:srgbClr val="296092"/>
          </a:solidFill>
        </p:spPr>
        <p:txBody>
          <a:bodyPr vert="horz" lIns="91440" tIns="45720" rIns="91440" bIns="45720" rtlCol="0" anchor="ctr">
            <a:normAutofit/>
          </a:bodyPr>
          <a:lstStyle/>
          <a:p>
            <a:r>
              <a:rPr lang="en-US" dirty="0">
                <a:solidFill>
                  <a:schemeClr val="bg1"/>
                </a:solidFill>
              </a:rPr>
              <a:t>After Secondary School…</a:t>
            </a:r>
          </a:p>
        </p:txBody>
      </p:sp>
      <p:sp>
        <p:nvSpPr>
          <p:cNvPr id="5" name="Rectangle 4">
            <a:extLst>
              <a:ext uri="{FF2B5EF4-FFF2-40B4-BE49-F238E27FC236}">
                <a16:creationId xmlns:a16="http://schemas.microsoft.com/office/drawing/2014/main" id="{E409C374-D4B0-4A75-913F-915DBB8AAE44}"/>
              </a:ext>
            </a:extLst>
          </p:cNvPr>
          <p:cNvSpPr/>
          <p:nvPr/>
        </p:nvSpPr>
        <p:spPr>
          <a:xfrm>
            <a:off x="9225093" y="365125"/>
            <a:ext cx="2128707" cy="1325561"/>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kern="1200" dirty="0"/>
              <a:t>Aged 16 – The end of Year 11 &amp; Key Stage 4</a:t>
            </a:r>
          </a:p>
        </p:txBody>
      </p:sp>
    </p:spTree>
    <p:extLst>
      <p:ext uri="{BB962C8B-B14F-4D97-AF65-F5344CB8AC3E}">
        <p14:creationId xmlns:p14="http://schemas.microsoft.com/office/powerpoint/2010/main" val="2839441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96092"/>
          </a:solidFill>
        </p:spPr>
        <p:txBody>
          <a:bodyPr vert="horz" lIns="91440" tIns="45720" rIns="91440" bIns="45720" rtlCol="0" anchor="ctr">
            <a:normAutofit/>
          </a:bodyPr>
          <a:lstStyle/>
          <a:p>
            <a:r>
              <a:rPr lang="en-US" dirty="0">
                <a:solidFill>
                  <a:schemeClr val="bg1"/>
                </a:solidFill>
              </a:rPr>
              <a:t>Year 12-13: A Levels (Age 16-18)</a:t>
            </a:r>
          </a:p>
        </p:txBody>
      </p:sp>
      <p:sp>
        <p:nvSpPr>
          <p:cNvPr id="3" name="Content Placeholder 2"/>
          <p:cNvSpPr>
            <a:spLocks noGrp="1"/>
          </p:cNvSpPr>
          <p:nvPr>
            <p:ph idx="1"/>
          </p:nvPr>
        </p:nvSpPr>
        <p:spPr/>
        <p:txBody>
          <a:bodyPr>
            <a:normAutofit fontScale="92500" lnSpcReduction="10000"/>
          </a:bodyPr>
          <a:lstStyle/>
          <a:p>
            <a:pPr algn="just"/>
            <a:r>
              <a:rPr lang="en-US" b="1" dirty="0"/>
              <a:t>A-Levels</a:t>
            </a:r>
            <a:r>
              <a:rPr lang="en-US" dirty="0"/>
              <a:t> are the most common option: Pupils take two sets of exams, </a:t>
            </a:r>
            <a:r>
              <a:rPr lang="en-US" b="1" dirty="0">
                <a:solidFill>
                  <a:schemeClr val="accent2"/>
                </a:solidFill>
              </a:rPr>
              <a:t>AS Levels </a:t>
            </a:r>
            <a:r>
              <a:rPr lang="en-US" dirty="0"/>
              <a:t>and </a:t>
            </a:r>
            <a:r>
              <a:rPr lang="en-US" b="1" dirty="0">
                <a:solidFill>
                  <a:schemeClr val="accent2"/>
                </a:solidFill>
              </a:rPr>
              <a:t>A2 Levels, </a:t>
            </a:r>
            <a:r>
              <a:rPr lang="en-US" dirty="0"/>
              <a:t>in Year 13. Both sets of exams count towards the final </a:t>
            </a:r>
            <a:r>
              <a:rPr lang="en-US" b="1" dirty="0">
                <a:solidFill>
                  <a:schemeClr val="accent2"/>
                </a:solidFill>
              </a:rPr>
              <a:t>A Level </a:t>
            </a:r>
            <a:r>
              <a:rPr lang="en-US" dirty="0"/>
              <a:t>grade. Pupils generally study 3 subjects for A Level – some study 4 subjects in Year 12 and then drop 1 subject in Year 13.</a:t>
            </a:r>
          </a:p>
          <a:p>
            <a:pPr algn="just"/>
            <a:r>
              <a:rPr lang="en-US" b="1" dirty="0"/>
              <a:t>BTECs </a:t>
            </a:r>
            <a:r>
              <a:rPr lang="en-US" dirty="0"/>
              <a:t>(The Business and Technology Education Council) are a more vocational and coursework centered option, with fewer exams. They combine practical and school-based learning.</a:t>
            </a:r>
          </a:p>
          <a:p>
            <a:pPr algn="just"/>
            <a:r>
              <a:rPr lang="en-US" dirty="0"/>
              <a:t>Pupils might study a </a:t>
            </a:r>
            <a:r>
              <a:rPr lang="en-US" b="1" dirty="0"/>
              <a:t>combination of A Levels and BTECs </a:t>
            </a:r>
            <a:r>
              <a:rPr lang="en-US" dirty="0"/>
              <a:t>or something completely different such as the </a:t>
            </a:r>
            <a:r>
              <a:rPr lang="en-US" b="1" dirty="0"/>
              <a:t>International Baccalaureate</a:t>
            </a:r>
            <a:r>
              <a:rPr lang="en-US" dirty="0"/>
              <a:t> or a </a:t>
            </a:r>
            <a:r>
              <a:rPr lang="en-US" b="1" dirty="0"/>
              <a:t>National Vocational Qualification.</a:t>
            </a:r>
          </a:p>
          <a:p>
            <a:pPr algn="just"/>
            <a:r>
              <a:rPr lang="en-US" i="1" dirty="0"/>
              <a:t>More information about Pathways Options found </a:t>
            </a:r>
            <a:r>
              <a:rPr lang="en-US" i="1" dirty="0">
                <a:hlinkClick r:id="rId2"/>
              </a:rPr>
              <a:t>here</a:t>
            </a:r>
            <a:r>
              <a:rPr lang="en-US" i="1" dirty="0"/>
              <a:t>.</a:t>
            </a:r>
          </a:p>
          <a:p>
            <a:pPr marL="0" indent="0" algn="just">
              <a:buNone/>
            </a:pPr>
            <a:endParaRPr lang="en-US" dirty="0"/>
          </a:p>
          <a:p>
            <a:pPr algn="just"/>
            <a:endParaRPr lang="en-US" dirty="0"/>
          </a:p>
        </p:txBody>
      </p:sp>
      <p:sp>
        <p:nvSpPr>
          <p:cNvPr id="4" name="Rectangle 3">
            <a:extLst>
              <a:ext uri="{FF2B5EF4-FFF2-40B4-BE49-F238E27FC236}">
                <a16:creationId xmlns:a16="http://schemas.microsoft.com/office/drawing/2014/main" id="{014D229A-78B6-41B6-9231-B112A5E89455}"/>
              </a:ext>
            </a:extLst>
          </p:cNvPr>
          <p:cNvSpPr/>
          <p:nvPr/>
        </p:nvSpPr>
        <p:spPr>
          <a:xfrm>
            <a:off x="9225093" y="365125"/>
            <a:ext cx="2128707" cy="1325561"/>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kern="1200" dirty="0"/>
              <a:t>Secondary School</a:t>
            </a:r>
          </a:p>
          <a:p>
            <a:pPr lvl="0" algn="ctr" defTabSz="1200150">
              <a:lnSpc>
                <a:spcPct val="90000"/>
              </a:lnSpc>
              <a:spcBef>
                <a:spcPct val="0"/>
              </a:spcBef>
              <a:spcAft>
                <a:spcPct val="35000"/>
              </a:spcAft>
            </a:pPr>
            <a:r>
              <a:rPr lang="en-US" kern="1200" dirty="0"/>
              <a:t>Key Stage 5</a:t>
            </a:r>
          </a:p>
        </p:txBody>
      </p:sp>
    </p:spTree>
    <p:extLst>
      <p:ext uri="{BB962C8B-B14F-4D97-AF65-F5344CB8AC3E}">
        <p14:creationId xmlns:p14="http://schemas.microsoft.com/office/powerpoint/2010/main" val="361736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96092"/>
          </a:solidFill>
        </p:spPr>
        <p:txBody>
          <a:bodyPr vert="horz" lIns="91440" tIns="45720" rIns="91440" bIns="45720" rtlCol="0" anchor="ctr">
            <a:normAutofit/>
          </a:bodyPr>
          <a:lstStyle/>
          <a:p>
            <a:r>
              <a:rPr lang="en-US" dirty="0">
                <a:solidFill>
                  <a:schemeClr val="bg1"/>
                </a:solidFill>
              </a:rPr>
              <a:t>Applying to university</a:t>
            </a:r>
          </a:p>
        </p:txBody>
      </p:sp>
      <p:sp>
        <p:nvSpPr>
          <p:cNvPr id="3" name="Content Placeholder 2"/>
          <p:cNvSpPr>
            <a:spLocks noGrp="1"/>
          </p:cNvSpPr>
          <p:nvPr>
            <p:ph idx="1"/>
          </p:nvPr>
        </p:nvSpPr>
        <p:spPr>
          <a:xfrm>
            <a:off x="838199" y="1825624"/>
            <a:ext cx="10579217" cy="4742955"/>
          </a:xfrm>
        </p:spPr>
        <p:txBody>
          <a:bodyPr/>
          <a:lstStyle/>
          <a:p>
            <a:r>
              <a:rPr lang="en-US" dirty="0"/>
              <a:t>If pupils apply to university, they have to use a system called </a:t>
            </a:r>
            <a:r>
              <a:rPr lang="en-US" b="1" dirty="0">
                <a:solidFill>
                  <a:schemeClr val="accent2"/>
                </a:solidFill>
              </a:rPr>
              <a:t>UCAS</a:t>
            </a:r>
            <a:r>
              <a:rPr lang="en-US" dirty="0"/>
              <a:t>. They can apply up to 5 universities. </a:t>
            </a:r>
          </a:p>
          <a:p>
            <a:r>
              <a:rPr lang="en-US" dirty="0"/>
              <a:t>Pupils’ exam grades are turned into ‘</a:t>
            </a:r>
            <a:r>
              <a:rPr lang="en-US" b="1" dirty="0">
                <a:solidFill>
                  <a:schemeClr val="accent2"/>
                </a:solidFill>
              </a:rPr>
              <a:t>UCAS points</a:t>
            </a:r>
            <a:r>
              <a:rPr lang="en-US" dirty="0"/>
              <a:t>’. This takes into account A-Levels, BTECs, the IB, diplomas and other qualifications. For example, an ‘A’ at A-level is worth 120 UCAS points. Most courses will require applicants to achieve a certain number of UCAS points.</a:t>
            </a:r>
          </a:p>
          <a:p>
            <a:endParaRPr lang="en-US" dirty="0"/>
          </a:p>
        </p:txBody>
      </p:sp>
      <p:pic>
        <p:nvPicPr>
          <p:cNvPr id="4" name="Picture 3"/>
          <p:cNvPicPr>
            <a:picLocks noChangeAspect="1"/>
          </p:cNvPicPr>
          <p:nvPr/>
        </p:nvPicPr>
        <p:blipFill rotWithShape="1">
          <a:blip r:embed="rId2"/>
          <a:srcRect l="7973" t="30737" r="62342" b="45942"/>
          <a:stretch/>
        </p:blipFill>
        <p:spPr>
          <a:xfrm>
            <a:off x="3361480" y="4353635"/>
            <a:ext cx="4665678" cy="2060813"/>
          </a:xfrm>
          <a:prstGeom prst="rect">
            <a:avLst/>
          </a:prstGeom>
        </p:spPr>
      </p:pic>
    </p:spTree>
    <p:extLst>
      <p:ext uri="{BB962C8B-B14F-4D97-AF65-F5344CB8AC3E}">
        <p14:creationId xmlns:p14="http://schemas.microsoft.com/office/powerpoint/2010/main" val="3889082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1269</Words>
  <Application>Microsoft Office PowerPoint</Application>
  <PresentationFormat>Widescreen</PresentationFormat>
  <Paragraphs>122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Google Sans</vt:lpstr>
      <vt:lpstr>nta</vt:lpstr>
      <vt:lpstr>Office Theme</vt:lpstr>
      <vt:lpstr>PowerPoint Presentation</vt:lpstr>
      <vt:lpstr>The Basics</vt:lpstr>
      <vt:lpstr>The Basics</vt:lpstr>
      <vt:lpstr>Different routes through the education system</vt:lpstr>
      <vt:lpstr>Year 7-9 (Age 11-14)</vt:lpstr>
      <vt:lpstr>Year 10-11: GCSEs (Age 14-16)</vt:lpstr>
      <vt:lpstr>After Secondary School…</vt:lpstr>
      <vt:lpstr>Year 12-13: A Levels (Age 16-18)</vt:lpstr>
      <vt:lpstr>Applying to university</vt:lpstr>
      <vt:lpstr>Timeline: Applying to University in Year 13</vt:lpstr>
      <vt:lpstr>Timeline: Applying to University in Year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futurefrontiers1</dc:creator>
  <cp:lastModifiedBy>Katie Leather</cp:lastModifiedBy>
  <cp:revision>31</cp:revision>
  <dcterms:created xsi:type="dcterms:W3CDTF">2016-02-02T12:03:36Z</dcterms:created>
  <dcterms:modified xsi:type="dcterms:W3CDTF">2021-03-08T11:21:13Z</dcterms:modified>
</cp:coreProperties>
</file>