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1" r:id="rId4"/>
    <p:sldId id="257" r:id="rId5"/>
    <p:sldId id="258" r:id="rId6"/>
    <p:sldId id="259" r:id="rId7"/>
    <p:sldId id="266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6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F976-F448-4115-A616-B85FB8E14B66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EE5BD-C650-42D4-9E78-B37A9A775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025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F976-F448-4115-A616-B85FB8E14B66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EE5BD-C650-42D4-9E78-B37A9A775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05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F976-F448-4115-A616-B85FB8E14B66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EE5BD-C650-42D4-9E78-B37A9A775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616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F976-F448-4115-A616-B85FB8E14B66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EE5BD-C650-42D4-9E78-B37A9A775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830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F976-F448-4115-A616-B85FB8E14B66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EE5BD-C650-42D4-9E78-B37A9A775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693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F976-F448-4115-A616-B85FB8E14B66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EE5BD-C650-42D4-9E78-B37A9A775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04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F976-F448-4115-A616-B85FB8E14B66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EE5BD-C650-42D4-9E78-B37A9A775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973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F976-F448-4115-A616-B85FB8E14B66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EE5BD-C650-42D4-9E78-B37A9A775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149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F976-F448-4115-A616-B85FB8E14B66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EE5BD-C650-42D4-9E78-B37A9A775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494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F976-F448-4115-A616-B85FB8E14B66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EE5BD-C650-42D4-9E78-B37A9A775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330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F976-F448-4115-A616-B85FB8E14B66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EE5BD-C650-42D4-9E78-B37A9A775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098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6F976-F448-4115-A616-B85FB8E14B66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EE5BD-C650-42D4-9E78-B37A9A775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001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5840" y="508663"/>
            <a:ext cx="5620319" cy="4881231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5389894"/>
            <a:ext cx="9144000" cy="888076"/>
          </a:xfrm>
        </p:spPr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Explaining the UK education system</a:t>
            </a:r>
          </a:p>
        </p:txBody>
      </p:sp>
    </p:spTree>
    <p:extLst>
      <p:ext uri="{BB962C8B-B14F-4D97-AF65-F5344CB8AC3E}">
        <p14:creationId xmlns:p14="http://schemas.microsoft.com/office/powerpoint/2010/main" val="2859326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296092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The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UK it is compulsory for pupils to remain in school or in vocational training until the age of 18. </a:t>
            </a:r>
          </a:p>
          <a:p>
            <a:r>
              <a:rPr lang="en-US" dirty="0"/>
              <a:t>The most common route to university is to take </a:t>
            </a:r>
            <a:r>
              <a:rPr lang="en-US" b="1" dirty="0">
                <a:solidFill>
                  <a:schemeClr val="accent2"/>
                </a:solidFill>
              </a:rPr>
              <a:t>GCSEs</a:t>
            </a:r>
            <a:r>
              <a:rPr lang="en-US" dirty="0"/>
              <a:t> at age 16, A-Levels between 16-18, and then university age 18-21.</a:t>
            </a:r>
          </a:p>
          <a:p>
            <a:r>
              <a:rPr lang="en-US" dirty="0"/>
              <a:t>There are also a wide variety of </a:t>
            </a:r>
            <a:r>
              <a:rPr lang="en-US" b="1" dirty="0">
                <a:solidFill>
                  <a:schemeClr val="accent2"/>
                </a:solidFill>
              </a:rPr>
              <a:t>apprenticeships</a:t>
            </a:r>
            <a:r>
              <a:rPr lang="en-US" dirty="0"/>
              <a:t> that pupils can complete instead of going to university.</a:t>
            </a:r>
          </a:p>
          <a:p>
            <a:r>
              <a:rPr lang="en-US" dirty="0"/>
              <a:t>However, schools are very decentralized. All schools do things differently – whether that means the subjects they teach, the qualifications they ask pupils to take, or how they grade pupils’ work.</a:t>
            </a:r>
          </a:p>
        </p:txBody>
      </p:sp>
    </p:spTree>
    <p:extLst>
      <p:ext uri="{BB962C8B-B14F-4D97-AF65-F5344CB8AC3E}">
        <p14:creationId xmlns:p14="http://schemas.microsoft.com/office/powerpoint/2010/main" val="2732237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Arrow Connector 35"/>
          <p:cNvCxnSpPr/>
          <p:nvPr/>
        </p:nvCxnSpPr>
        <p:spPr>
          <a:xfrm>
            <a:off x="4313480" y="1539934"/>
            <a:ext cx="5990" cy="36176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4319467" y="2676077"/>
            <a:ext cx="1" cy="36176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9152068" y="3552489"/>
            <a:ext cx="567518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0" y="727144"/>
            <a:ext cx="2218898" cy="942562"/>
            <a:chOff x="4171" y="1704387"/>
            <a:chExt cx="3090369" cy="942562"/>
          </a:xfrm>
        </p:grpSpPr>
        <p:sp>
          <p:nvSpPr>
            <p:cNvPr id="8" name="Rectangle 7"/>
            <p:cNvSpPr/>
            <p:nvPr/>
          </p:nvSpPr>
          <p:spPr>
            <a:xfrm>
              <a:off x="4171" y="1704387"/>
              <a:ext cx="3090369" cy="942562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>
            <a:xfrm>
              <a:off x="4171" y="1704387"/>
              <a:ext cx="3090369" cy="942562"/>
            </a:xfrm>
            <a:prstGeom prst="rect">
              <a:avLst/>
            </a:prstGeom>
            <a:solidFill>
              <a:schemeClr val="accent1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145" tIns="17145" rIns="17145" bIns="17145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700" kern="1200" dirty="0"/>
                <a:t>Primary School</a:t>
              </a:r>
            </a:p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700" kern="1200" dirty="0"/>
                <a:t>Age 4-11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786263" y="713496"/>
            <a:ext cx="3078389" cy="956210"/>
            <a:chOff x="4171" y="1772627"/>
            <a:chExt cx="3090369" cy="956210"/>
          </a:xfrm>
          <a:solidFill>
            <a:schemeClr val="accent1"/>
          </a:solidFill>
        </p:grpSpPr>
        <p:sp>
          <p:nvSpPr>
            <p:cNvPr id="11" name="Rectangle 10"/>
            <p:cNvSpPr/>
            <p:nvPr/>
          </p:nvSpPr>
          <p:spPr>
            <a:xfrm>
              <a:off x="4171" y="1786275"/>
              <a:ext cx="3090369" cy="942562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ectangle 11"/>
            <p:cNvSpPr/>
            <p:nvPr/>
          </p:nvSpPr>
          <p:spPr>
            <a:xfrm>
              <a:off x="4171" y="1772627"/>
              <a:ext cx="3090369" cy="94256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145" tIns="17145" rIns="17145" bIns="17145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700" dirty="0"/>
                <a:t>Secondary </a:t>
              </a:r>
              <a:r>
                <a:rPr lang="en-US" sz="2700" kern="1200" dirty="0"/>
                <a:t>School</a:t>
              </a:r>
            </a:p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700" kern="1200" dirty="0"/>
                <a:t>Age 11-16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774283" y="1869995"/>
            <a:ext cx="3090369" cy="942562"/>
            <a:chOff x="4171" y="1704387"/>
            <a:chExt cx="3090369" cy="942562"/>
          </a:xfrm>
          <a:solidFill>
            <a:schemeClr val="accent1"/>
          </a:solidFill>
        </p:grpSpPr>
        <p:sp>
          <p:nvSpPr>
            <p:cNvPr id="19" name="Rectangle 18"/>
            <p:cNvSpPr/>
            <p:nvPr/>
          </p:nvSpPr>
          <p:spPr>
            <a:xfrm>
              <a:off x="4171" y="1704387"/>
              <a:ext cx="3090369" cy="942562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4171" y="1704387"/>
              <a:ext cx="3090369" cy="94256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145" tIns="17145" rIns="17145" bIns="17145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dirty="0"/>
                <a:t>Key Stage 3</a:t>
              </a:r>
            </a:p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dirty="0"/>
                <a:t>Year 7-9</a:t>
              </a:r>
            </a:p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/>
                <a:t>Age 11-14</a:t>
              </a:r>
            </a:p>
          </p:txBody>
        </p:sp>
      </p:grpSp>
      <p:sp>
        <p:nvSpPr>
          <p:cNvPr id="24" name="Rectangle 23"/>
          <p:cNvSpPr/>
          <p:nvPr/>
        </p:nvSpPr>
        <p:spPr>
          <a:xfrm>
            <a:off x="2718444" y="3026494"/>
            <a:ext cx="3156154" cy="1614214"/>
          </a:xfrm>
          <a:prstGeom prst="rect">
            <a:avLst/>
          </a:prstGeom>
          <a:solidFill>
            <a:schemeClr val="accent1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7145" tIns="17145" rIns="17145" bIns="17145" numCol="1" spcCol="1270" anchor="ctr" anchorCtr="0">
            <a:noAutofit/>
          </a:bodyPr>
          <a:lstStyle/>
          <a:p>
            <a:pPr lvl="0" algn="ctr" defTabSz="1200150">
              <a:lnSpc>
                <a:spcPct val="5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/>
              <a:t>GCSE</a:t>
            </a:r>
          </a:p>
          <a:p>
            <a:pPr lvl="0" algn="ctr" defTabSz="1200150">
              <a:lnSpc>
                <a:spcPct val="5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dirty="0"/>
              <a:t>Year 10-11</a:t>
            </a:r>
          </a:p>
          <a:p>
            <a:pPr lvl="0" algn="ctr" defTabSz="1200150">
              <a:lnSpc>
                <a:spcPct val="5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dirty="0"/>
              <a:t>Age 14-16</a:t>
            </a:r>
          </a:p>
          <a:p>
            <a:pPr lvl="0" algn="ctr" defTabSz="1200150">
              <a:lnSpc>
                <a:spcPct val="5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dirty="0"/>
              <a:t>Exams in Year 11</a:t>
            </a:r>
          </a:p>
          <a:p>
            <a:pPr lvl="0" algn="ctr" defTabSz="1200150">
              <a:lnSpc>
                <a:spcPct val="50000"/>
              </a:lnSpc>
              <a:spcBef>
                <a:spcPct val="0"/>
              </a:spcBef>
              <a:spcAft>
                <a:spcPct val="35000"/>
              </a:spcAft>
            </a:pPr>
            <a:endParaRPr lang="en-US" sz="1600" dirty="0"/>
          </a:p>
          <a:p>
            <a:pPr lvl="0" algn="ctr" defTabSz="1200150">
              <a:lnSpc>
                <a:spcPct val="5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dirty="0"/>
              <a:t>Pupils might study BTECs or the IB </a:t>
            </a:r>
          </a:p>
          <a:p>
            <a:pPr lvl="0" algn="ctr" defTabSz="1200150">
              <a:lnSpc>
                <a:spcPct val="5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dirty="0"/>
              <a:t>instead of GCSEs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345458" y="2678297"/>
            <a:ext cx="3090369" cy="1169152"/>
          </a:xfrm>
          <a:prstGeom prst="rect">
            <a:avLst/>
          </a:prstGeom>
          <a:solidFill>
            <a:schemeClr val="accent1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7145" tIns="17145" rIns="17145" bIns="17145" numCol="1" spcCol="1270" anchor="ctr" anchorCtr="0">
            <a:noAutofit/>
          </a:bodyPr>
          <a:lstStyle/>
          <a:p>
            <a:pPr lvl="0" algn="ctr" defTabSz="1200150">
              <a:lnSpc>
                <a:spcPct val="5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/>
              <a:t>A Levels</a:t>
            </a:r>
          </a:p>
          <a:p>
            <a:pPr lvl="0" algn="ctr" defTabSz="1200150">
              <a:lnSpc>
                <a:spcPct val="5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dirty="0"/>
              <a:t>Year 12-13 (Or ‘Sixth Form’)</a:t>
            </a:r>
          </a:p>
          <a:p>
            <a:pPr lvl="0" algn="ctr" defTabSz="1200150">
              <a:lnSpc>
                <a:spcPct val="5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dirty="0"/>
              <a:t>Age 16-18</a:t>
            </a:r>
          </a:p>
          <a:p>
            <a:pPr lvl="0" algn="ctr" defTabSz="1200150">
              <a:lnSpc>
                <a:spcPct val="5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dirty="0"/>
              <a:t>Exams in Year 12 and Year 13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344660" y="5368041"/>
            <a:ext cx="5624619" cy="1358008"/>
          </a:xfrm>
          <a:prstGeom prst="rect">
            <a:avLst/>
          </a:prstGeom>
          <a:solidFill>
            <a:schemeClr val="accent1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7145" tIns="17145" rIns="17145" bIns="17145" numCol="1" spcCol="1270" anchor="ctr" anchorCtr="0">
            <a:noAutofit/>
          </a:bodyPr>
          <a:lstStyle/>
          <a:p>
            <a:pPr lvl="0" algn="ctr" defTabSz="1200150">
              <a:lnSpc>
                <a:spcPct val="5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/>
              <a:t>Apprenticeship</a:t>
            </a:r>
          </a:p>
          <a:p>
            <a:pPr lvl="0" algn="ctr" defTabSz="1200150">
              <a:spcBef>
                <a:spcPct val="0"/>
              </a:spcBef>
              <a:spcAft>
                <a:spcPct val="35000"/>
              </a:spcAft>
            </a:pPr>
            <a:r>
              <a:rPr lang="en-US" sz="1400" dirty="0"/>
              <a:t>Pupils leave school and get trained in a specific vocation. There are lots of different types of apprenticeships. All are different lengths and all offer different qualifications. Most apprenticeships are for 16-25 year olds.</a:t>
            </a:r>
            <a:endParaRPr lang="en-US" sz="1400" kern="1200" dirty="0"/>
          </a:p>
        </p:txBody>
      </p:sp>
      <p:grpSp>
        <p:nvGrpSpPr>
          <p:cNvPr id="31" name="Group 30"/>
          <p:cNvGrpSpPr/>
          <p:nvPr/>
        </p:nvGrpSpPr>
        <p:grpSpPr>
          <a:xfrm>
            <a:off x="9711521" y="2897189"/>
            <a:ext cx="2480479" cy="1261915"/>
            <a:chOff x="4171" y="1704387"/>
            <a:chExt cx="3090369" cy="942562"/>
          </a:xfrm>
        </p:grpSpPr>
        <p:sp>
          <p:nvSpPr>
            <p:cNvPr id="32" name="Rectangle 31"/>
            <p:cNvSpPr/>
            <p:nvPr/>
          </p:nvSpPr>
          <p:spPr>
            <a:xfrm>
              <a:off x="4171" y="1704387"/>
              <a:ext cx="3090369" cy="942562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4171" y="1704387"/>
              <a:ext cx="3090369" cy="942562"/>
            </a:xfrm>
            <a:prstGeom prst="rect">
              <a:avLst/>
            </a:prstGeom>
            <a:solidFill>
              <a:schemeClr val="accent1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145" tIns="17145" rIns="17145" bIns="17145" numCol="1" spcCol="1270" anchor="ctr" anchorCtr="0">
              <a:noAutofit/>
            </a:bodyPr>
            <a:lstStyle/>
            <a:p>
              <a:pPr lvl="0" algn="ctr" defTabSz="1200150">
                <a:lnSpc>
                  <a:spcPct val="5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 dirty="0"/>
                <a:t>University</a:t>
              </a:r>
            </a:p>
            <a:p>
              <a:pPr lvl="0" algn="ctr" defTabSz="1200150"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/>
                <a:t>Pupils apply in September – February of Year 13. They confirm their offers after finishing their exams in August.</a:t>
              </a:r>
            </a:p>
          </p:txBody>
        </p:sp>
      </p:grpSp>
      <p:cxnSp>
        <p:nvCxnSpPr>
          <p:cNvPr id="35" name="Straight Arrow Connector 34"/>
          <p:cNvCxnSpPr>
            <a:stCxn id="8" idx="3"/>
            <a:endCxn id="11" idx="1"/>
          </p:cNvCxnSpPr>
          <p:nvPr/>
        </p:nvCxnSpPr>
        <p:spPr>
          <a:xfrm>
            <a:off x="2218898" y="1198425"/>
            <a:ext cx="567365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2" name="Elbow Connector 41"/>
          <p:cNvCxnSpPr/>
          <p:nvPr/>
        </p:nvCxnSpPr>
        <p:spPr>
          <a:xfrm flipV="1">
            <a:off x="5852675" y="3286466"/>
            <a:ext cx="479144" cy="468427"/>
          </a:xfrm>
          <a:prstGeom prst="bentConnector3">
            <a:avLst>
              <a:gd name="adj1" fmla="val 50000"/>
            </a:avLst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088200" y="3750301"/>
            <a:ext cx="16666" cy="2143378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6104866" y="5893679"/>
            <a:ext cx="239794" cy="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6345458" y="4007057"/>
            <a:ext cx="3090369" cy="1201376"/>
          </a:xfrm>
          <a:prstGeom prst="rect">
            <a:avLst/>
          </a:prstGeom>
          <a:solidFill>
            <a:schemeClr val="accent1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7145" tIns="17145" rIns="17145" bIns="17145" numCol="1" spcCol="1270" anchor="ctr" anchorCtr="0">
            <a:noAutofit/>
          </a:bodyPr>
          <a:lstStyle/>
          <a:p>
            <a:pPr lvl="0" algn="ctr" defTabSz="1200150">
              <a:lnSpc>
                <a:spcPct val="5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/>
              <a:t>Other school qualifications</a:t>
            </a:r>
          </a:p>
          <a:p>
            <a:pPr lvl="0" algn="ctr" defTabSz="1200150">
              <a:lnSpc>
                <a:spcPct val="5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dirty="0"/>
              <a:t>Year 12-13 (Or ‘Sixth Form’)</a:t>
            </a:r>
          </a:p>
          <a:p>
            <a:pPr lvl="0" algn="ctr" defTabSz="1200150">
              <a:lnSpc>
                <a:spcPct val="5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dirty="0"/>
              <a:t>Age 16-18</a:t>
            </a:r>
          </a:p>
          <a:p>
            <a:pPr lvl="0" algn="ctr" defTabSz="1200150">
              <a:lnSpc>
                <a:spcPct val="5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dirty="0"/>
              <a:t>Instead of A-Levels pupils might</a:t>
            </a:r>
          </a:p>
          <a:p>
            <a:pPr lvl="0" algn="ctr" defTabSz="1200150">
              <a:lnSpc>
                <a:spcPct val="5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dirty="0"/>
              <a:t> study BTECs, the IB or NVQs.</a:t>
            </a:r>
          </a:p>
        </p:txBody>
      </p:sp>
      <p:cxnSp>
        <p:nvCxnSpPr>
          <p:cNvPr id="50" name="Straight Arrow Connector 49"/>
          <p:cNvCxnSpPr/>
          <p:nvPr/>
        </p:nvCxnSpPr>
        <p:spPr>
          <a:xfrm flipV="1">
            <a:off x="10588921" y="4200140"/>
            <a:ext cx="0" cy="578548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9422188" y="4751393"/>
            <a:ext cx="1166733" cy="840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itle 1"/>
          <p:cNvSpPr>
            <a:spLocks noGrp="1"/>
          </p:cNvSpPr>
          <p:nvPr>
            <p:ph type="title"/>
          </p:nvPr>
        </p:nvSpPr>
        <p:spPr>
          <a:xfrm>
            <a:off x="38729" y="-221345"/>
            <a:ext cx="9903488" cy="1325563"/>
          </a:xfrm>
        </p:spPr>
        <p:txBody>
          <a:bodyPr>
            <a:normAutofit/>
          </a:bodyPr>
          <a:lstStyle/>
          <a:p>
            <a:r>
              <a:rPr lang="en-US" sz="3600" dirty="0"/>
              <a:t>Different routes through the education system</a:t>
            </a: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6104866" y="4737866"/>
            <a:ext cx="239794" cy="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7204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29609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Year 7-9 (Age 11-14)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pupils join a Secondary School in Year 7 (age 11).</a:t>
            </a:r>
          </a:p>
          <a:p>
            <a:r>
              <a:rPr lang="en-US" dirty="0"/>
              <a:t>Schools generally follow a ‘national curriculum’ which is set by the government.</a:t>
            </a:r>
          </a:p>
          <a:p>
            <a:r>
              <a:rPr lang="en-US" dirty="0"/>
              <a:t>All pupils study English, </a:t>
            </a:r>
            <a:r>
              <a:rPr lang="en-US" dirty="0" err="1"/>
              <a:t>Maths</a:t>
            </a:r>
            <a:r>
              <a:rPr lang="en-US" dirty="0"/>
              <a:t>, and Science (which includes Biology, Chemistry and Physics).</a:t>
            </a:r>
          </a:p>
          <a:p>
            <a:r>
              <a:rPr lang="en-US" dirty="0"/>
              <a:t>Pupils study several other subjects which depend on what the school offers. Examples include RS (Religious Studies), Geography, History, Art, Food Tech (Cooking), Design Technology…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299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29609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Year 10-11: GCSEs (Age 14-16)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All pupils in the country do GCSEs. It is compulsory to take English, </a:t>
            </a:r>
            <a:r>
              <a:rPr lang="en-US" dirty="0" err="1"/>
              <a:t>Maths</a:t>
            </a:r>
            <a:r>
              <a:rPr lang="en-US" dirty="0"/>
              <a:t> and Science.</a:t>
            </a:r>
          </a:p>
          <a:p>
            <a:r>
              <a:rPr lang="en-US" dirty="0"/>
              <a:t>The grading system for GCSEs used to be letters (grades A*- E), but the system is changing so grades will soon be measured in numbers (9-1).  The minimum pass grade is a C (or 4).</a:t>
            </a:r>
          </a:p>
          <a:p>
            <a:r>
              <a:rPr lang="en-US" dirty="0"/>
              <a:t>GCSE results vary massively. In some schools lots of pupils study 10-11 GCSEs and get 10 As (7) or A*s(8/9). In other schools, pupils only study 5-9 GCSEs and most pupils struggle to get 5 Cs. </a:t>
            </a:r>
          </a:p>
          <a:p>
            <a:r>
              <a:rPr lang="en-US" dirty="0"/>
              <a:t>Most jobs require applicants to have achieved 5 GCSEs, between A*(9)-C(4), including in English and </a:t>
            </a:r>
            <a:r>
              <a:rPr lang="en-US" dirty="0" err="1"/>
              <a:t>Maths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76753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29609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Year 12-13: A Levels (Age 16-18)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Pupils take two sets of exams: </a:t>
            </a:r>
            <a:r>
              <a:rPr lang="en-US" b="1" dirty="0">
                <a:solidFill>
                  <a:schemeClr val="accent2"/>
                </a:solidFill>
              </a:rPr>
              <a:t>AS Levels </a:t>
            </a:r>
            <a:r>
              <a:rPr lang="en-US" dirty="0"/>
              <a:t>and </a:t>
            </a:r>
            <a:r>
              <a:rPr lang="en-US" b="1" dirty="0">
                <a:solidFill>
                  <a:schemeClr val="accent2"/>
                </a:solidFill>
              </a:rPr>
              <a:t>A2 Levels </a:t>
            </a:r>
            <a:r>
              <a:rPr lang="en-US" dirty="0"/>
              <a:t>in Year 13. Both sets of exams count towards the final </a:t>
            </a:r>
            <a:r>
              <a:rPr lang="en-US" b="1" dirty="0">
                <a:solidFill>
                  <a:schemeClr val="accent2"/>
                </a:solidFill>
              </a:rPr>
              <a:t>A Level </a:t>
            </a:r>
            <a:r>
              <a:rPr lang="en-US" dirty="0"/>
              <a:t>grade.</a:t>
            </a:r>
          </a:p>
          <a:p>
            <a:r>
              <a:rPr lang="en-US" dirty="0"/>
              <a:t>Pupils generally study 3 subjects for A Level – some study 4 subjects in Year 12 and then drop 1 subject in Year 13.</a:t>
            </a:r>
          </a:p>
          <a:p>
            <a:r>
              <a:rPr lang="en-US" dirty="0"/>
              <a:t>Pupils might study a combination of A Levels and BTECs: BTECs are diplomas that slightly less valuable. Pupils may also study the IB.</a:t>
            </a:r>
          </a:p>
          <a:p>
            <a:r>
              <a:rPr lang="en-US" dirty="0"/>
              <a:t>Some Secondary Schools only offer GCSEs. Pupils might have to move to a different ‘College’ to study their A-Levels or equivalent qualifications.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365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29609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Applying to university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pupils apply to university, they all do so through a system called </a:t>
            </a:r>
            <a:r>
              <a:rPr lang="en-US" b="1" dirty="0">
                <a:solidFill>
                  <a:schemeClr val="accent2"/>
                </a:solidFill>
              </a:rPr>
              <a:t>UCAS</a:t>
            </a:r>
            <a:r>
              <a:rPr lang="en-US" dirty="0"/>
              <a:t>. They can pick up to 5 universities to apply to. </a:t>
            </a:r>
          </a:p>
          <a:p>
            <a:r>
              <a:rPr lang="en-US" dirty="0"/>
              <a:t>Their grades are turned into ‘</a:t>
            </a:r>
            <a:r>
              <a:rPr lang="en-US" b="1" dirty="0">
                <a:solidFill>
                  <a:schemeClr val="accent2"/>
                </a:solidFill>
              </a:rPr>
              <a:t>UCAS points</a:t>
            </a:r>
            <a:r>
              <a:rPr lang="en-US" dirty="0"/>
              <a:t>’. This takes into account A-Levels, BTECs, the IB, diplomas and other qualifications. </a:t>
            </a:r>
            <a:r>
              <a:rPr lang="en-US" dirty="0" err="1"/>
              <a:t>Eg</a:t>
            </a:r>
            <a:r>
              <a:rPr lang="en-US" dirty="0"/>
              <a:t> an ‘A’ at A-level is worth 120 UCAS points. Most courses will require applicants to achieve a certain number of UCAS points.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7973" t="30737" r="62342" b="45942"/>
          <a:stretch/>
        </p:blipFill>
        <p:spPr>
          <a:xfrm>
            <a:off x="3361480" y="4353635"/>
            <a:ext cx="4665678" cy="2060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082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4747"/>
            <a:ext cx="10515600" cy="1325563"/>
          </a:xfrm>
          <a:solidFill>
            <a:srgbClr val="29609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Timeline: Applying to University in Year 13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78939" y="2710443"/>
            <a:ext cx="3355831" cy="942562"/>
            <a:chOff x="4171" y="1704387"/>
            <a:chExt cx="3090369" cy="942562"/>
          </a:xfrm>
        </p:grpSpPr>
        <p:sp>
          <p:nvSpPr>
            <p:cNvPr id="6" name="Rectangle 5"/>
            <p:cNvSpPr/>
            <p:nvPr/>
          </p:nvSpPr>
          <p:spPr>
            <a:xfrm>
              <a:off x="4171" y="1704387"/>
              <a:ext cx="3090369" cy="942562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4171" y="1704387"/>
              <a:ext cx="3090369" cy="9425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145" tIns="17145" rIns="17145" bIns="17145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700" kern="1200" dirty="0"/>
                <a:t>Apply through UCAS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33863" y="3748074"/>
            <a:ext cx="4562711" cy="1274302"/>
            <a:chOff x="4171" y="1704387"/>
            <a:chExt cx="3090369" cy="942562"/>
          </a:xfrm>
        </p:grpSpPr>
        <p:sp>
          <p:nvSpPr>
            <p:cNvPr id="11" name="Rectangle 10"/>
            <p:cNvSpPr/>
            <p:nvPr/>
          </p:nvSpPr>
          <p:spPr>
            <a:xfrm>
              <a:off x="4171" y="1704387"/>
              <a:ext cx="3090369" cy="942562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ectangle 11"/>
            <p:cNvSpPr/>
            <p:nvPr/>
          </p:nvSpPr>
          <p:spPr>
            <a:xfrm>
              <a:off x="4171" y="1704387"/>
              <a:ext cx="3090369" cy="9425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145" tIns="17145" rIns="17145" bIns="17145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700" kern="1200" dirty="0"/>
                <a:t>Receive offers from Universities: </a:t>
              </a:r>
              <a:r>
                <a:rPr lang="en-US" dirty="0"/>
                <a:t>Th</a:t>
              </a:r>
              <a:r>
                <a:rPr lang="en-US" kern="1200" dirty="0"/>
                <a:t>ese are ‘conditional offers‘ based on the results of their exams later in the year.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809745" y="2710443"/>
            <a:ext cx="2218898" cy="942562"/>
            <a:chOff x="4171" y="1704387"/>
            <a:chExt cx="3090369" cy="942562"/>
          </a:xfrm>
        </p:grpSpPr>
        <p:sp>
          <p:nvSpPr>
            <p:cNvPr id="15" name="Rectangle 14"/>
            <p:cNvSpPr/>
            <p:nvPr/>
          </p:nvSpPr>
          <p:spPr>
            <a:xfrm>
              <a:off x="4171" y="1704387"/>
              <a:ext cx="3090369" cy="942562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ectangle 15"/>
            <p:cNvSpPr/>
            <p:nvPr/>
          </p:nvSpPr>
          <p:spPr>
            <a:xfrm>
              <a:off x="4171" y="1704387"/>
              <a:ext cx="3090369" cy="9425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145" tIns="17145" rIns="17145" bIns="17145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700" kern="1200" dirty="0"/>
                <a:t>Do exams</a:t>
              </a:r>
            </a:p>
          </p:txBody>
        </p:sp>
      </p:grpSp>
      <p:cxnSp>
        <p:nvCxnSpPr>
          <p:cNvPr id="20" name="Straight Connector 19"/>
          <p:cNvCxnSpPr/>
          <p:nvPr/>
        </p:nvCxnSpPr>
        <p:spPr>
          <a:xfrm>
            <a:off x="178939" y="2442949"/>
            <a:ext cx="11930507" cy="6121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78939" y="2045380"/>
            <a:ext cx="1267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September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563977" y="2059499"/>
            <a:ext cx="1267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February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8303618" y="2710443"/>
            <a:ext cx="477672" cy="4031551"/>
            <a:chOff x="4171" y="1704387"/>
            <a:chExt cx="3090369" cy="942562"/>
          </a:xfrm>
        </p:grpSpPr>
        <p:sp>
          <p:nvSpPr>
            <p:cNvPr id="25" name="Rectangle 24"/>
            <p:cNvSpPr/>
            <p:nvPr/>
          </p:nvSpPr>
          <p:spPr>
            <a:xfrm>
              <a:off x="4171" y="1704387"/>
              <a:ext cx="3090369" cy="942562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4171" y="1704387"/>
              <a:ext cx="3090369" cy="9425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vert270" wrap="square" lIns="17145" tIns="17145" rIns="17145" bIns="17145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700" kern="1200" dirty="0"/>
                <a:t>Get grades (‘Results Day’)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8944876" y="3210815"/>
            <a:ext cx="1400128" cy="2993919"/>
            <a:chOff x="4171" y="1704387"/>
            <a:chExt cx="3090370" cy="942562"/>
          </a:xfrm>
        </p:grpSpPr>
        <p:sp>
          <p:nvSpPr>
            <p:cNvPr id="28" name="Rectangle 27"/>
            <p:cNvSpPr/>
            <p:nvPr/>
          </p:nvSpPr>
          <p:spPr>
            <a:xfrm>
              <a:off x="4171" y="1704387"/>
              <a:ext cx="3090370" cy="942562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4171" y="1704387"/>
              <a:ext cx="2879502" cy="9425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145" tIns="17145" rIns="17145" bIns="17145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kern="1200" dirty="0"/>
                <a:t>Offers from universities are automatically confirmed if pupils make their grades. If not, pupils go through a process called ‘Clearing’.</a:t>
              </a: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4809745" y="2030419"/>
            <a:ext cx="26688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May           -         June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074547" y="2025759"/>
            <a:ext cx="1267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August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0701504" y="1721683"/>
            <a:ext cx="1407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September - October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10653736" y="2710443"/>
            <a:ext cx="1400128" cy="971653"/>
            <a:chOff x="4171" y="1704387"/>
            <a:chExt cx="3090370" cy="971653"/>
          </a:xfrm>
        </p:grpSpPr>
        <p:sp>
          <p:nvSpPr>
            <p:cNvPr id="36" name="Rectangle 35"/>
            <p:cNvSpPr/>
            <p:nvPr/>
          </p:nvSpPr>
          <p:spPr>
            <a:xfrm>
              <a:off x="4171" y="1704387"/>
              <a:ext cx="3090370" cy="942562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Rectangle 36"/>
            <p:cNvSpPr/>
            <p:nvPr/>
          </p:nvSpPr>
          <p:spPr>
            <a:xfrm>
              <a:off x="109605" y="1733478"/>
              <a:ext cx="2879502" cy="9425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145" tIns="17145" rIns="17145" bIns="17145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/>
                <a:t>University starts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50004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4747"/>
            <a:ext cx="10515600" cy="1325563"/>
          </a:xfrm>
          <a:solidFill>
            <a:srgbClr val="29609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Timeline: Applying to University in Year 13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1945"/>
            <a:ext cx="10515600" cy="5240741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dirty="0"/>
              <a:t>Pupils apply to University in September-February of Year 13. They receive offers from universities, which depend on the grades they get in their exams later in the year.</a:t>
            </a:r>
          </a:p>
          <a:p>
            <a:r>
              <a:rPr lang="en-US" dirty="0"/>
              <a:t> Pupils receive offers from Universities based on their ‘</a:t>
            </a:r>
            <a:r>
              <a:rPr lang="en-US" b="1" dirty="0">
                <a:solidFill>
                  <a:schemeClr val="accent2"/>
                </a:solidFill>
              </a:rPr>
              <a:t>Predicted Grades</a:t>
            </a:r>
            <a:r>
              <a:rPr lang="en-US" dirty="0"/>
              <a:t>’. Predicted Grades are given by teachers to each pupil, based on their Year 12 Grades (their AS Level grades). E.g. a pupil may receive an offer to study Criminology at Queen Mary University, based on them getting AAB (2 As and a B) at A Level.</a:t>
            </a:r>
          </a:p>
          <a:p>
            <a:r>
              <a:rPr lang="en-US" dirty="0"/>
              <a:t>Pupils receive the results of their A Level exams in July-August. If they make their grades, their offer from a university is automatically confirmed. If not, they go through a complicated process called </a:t>
            </a:r>
            <a:r>
              <a:rPr lang="en-US" b="1" dirty="0">
                <a:solidFill>
                  <a:schemeClr val="accent2"/>
                </a:solidFill>
              </a:rPr>
              <a:t>Clearing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https://www.ucas.com/ucas/undergraduate/apply-and-track/results/no-offers-use-clearing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559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918</Words>
  <Application>Microsoft Office PowerPoint</Application>
  <PresentationFormat>Widescreen</PresentationFormat>
  <Paragraphs>69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The basics</vt:lpstr>
      <vt:lpstr>Different routes through the education system</vt:lpstr>
      <vt:lpstr>Year 7-9 (Age 11-14)</vt:lpstr>
      <vt:lpstr>Year 10-11: GCSEs (Age 14-16)</vt:lpstr>
      <vt:lpstr>Year 12-13: A Levels (Age 16-18)</vt:lpstr>
      <vt:lpstr>Applying to university</vt:lpstr>
      <vt:lpstr>Timeline: Applying to University in Year 13</vt:lpstr>
      <vt:lpstr>Timeline: Applying to University in Year 13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futurefrontiers1</dc:creator>
  <cp:lastModifiedBy>Alina Monaghan</cp:lastModifiedBy>
  <cp:revision>22</cp:revision>
  <dcterms:created xsi:type="dcterms:W3CDTF">2016-02-02T12:03:36Z</dcterms:created>
  <dcterms:modified xsi:type="dcterms:W3CDTF">2018-10-25T10:08:01Z</dcterms:modified>
</cp:coreProperties>
</file>